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1" r:id="rId4"/>
    <p:sldId id="274" r:id="rId5"/>
    <p:sldId id="275" r:id="rId6"/>
    <p:sldId id="269" r:id="rId7"/>
    <p:sldId id="280" r:id="rId8"/>
    <p:sldId id="281" r:id="rId9"/>
    <p:sldId id="282" r:id="rId10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4" roundtripDataSignature="AMtx7miSYn4976wHp0GuBtMhxJ23dGEzc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70771C6-FF48-4505-B294-E9C3723FB73A}">
  <a:tblStyle styleId="{B70771C6-FF48-4505-B294-E9C3723FB73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24" Type="http://customschemas.google.com/relationships/presentationmetadata" Target="metadata"/><Relationship Id="rId5" Type="http://schemas.openxmlformats.org/officeDocument/2006/relationships/slide" Target="slides/slide4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>
          <a:extLst>
            <a:ext uri="{FF2B5EF4-FFF2-40B4-BE49-F238E27FC236}">
              <a16:creationId xmlns:a16="http://schemas.microsoft.com/office/drawing/2014/main" id="{F048CE60-5472-3F53-9BBE-3082E9B13E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0:notes">
            <a:extLst>
              <a:ext uri="{FF2B5EF4-FFF2-40B4-BE49-F238E27FC236}">
                <a16:creationId xmlns:a16="http://schemas.microsoft.com/office/drawing/2014/main" id="{F86AEE88-F768-FE9A-7F6D-3F2C62C50E5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p10:notes">
            <a:extLst>
              <a:ext uri="{FF2B5EF4-FFF2-40B4-BE49-F238E27FC236}">
                <a16:creationId xmlns:a16="http://schemas.microsoft.com/office/drawing/2014/main" id="{EB923FFC-308B-8A3B-E583-616517FA051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932526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>
          <a:extLst>
            <a:ext uri="{FF2B5EF4-FFF2-40B4-BE49-F238E27FC236}">
              <a16:creationId xmlns:a16="http://schemas.microsoft.com/office/drawing/2014/main" id="{9E92D7F8-B455-472B-2A3C-0C5DF3A493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0:notes">
            <a:extLst>
              <a:ext uri="{FF2B5EF4-FFF2-40B4-BE49-F238E27FC236}">
                <a16:creationId xmlns:a16="http://schemas.microsoft.com/office/drawing/2014/main" id="{A0DF1220-9169-75B8-0C4A-D85AA2259BC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p10:notes">
            <a:extLst>
              <a:ext uri="{FF2B5EF4-FFF2-40B4-BE49-F238E27FC236}">
                <a16:creationId xmlns:a16="http://schemas.microsoft.com/office/drawing/2014/main" id="{951DA384-AD4F-BF11-46A4-A06072AE0EC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871824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2" name="Google Shape;262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>
          <a:extLst>
            <a:ext uri="{FF2B5EF4-FFF2-40B4-BE49-F238E27FC236}">
              <a16:creationId xmlns:a16="http://schemas.microsoft.com/office/drawing/2014/main" id="{304ECFE9-924B-18E4-FA40-AAD8D78EF8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14:notes">
            <a:extLst>
              <a:ext uri="{FF2B5EF4-FFF2-40B4-BE49-F238E27FC236}">
                <a16:creationId xmlns:a16="http://schemas.microsoft.com/office/drawing/2014/main" id="{3A609FE6-64F3-545C-096C-3F28F842EBD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2" name="Google Shape;262;p14:notes">
            <a:extLst>
              <a:ext uri="{FF2B5EF4-FFF2-40B4-BE49-F238E27FC236}">
                <a16:creationId xmlns:a16="http://schemas.microsoft.com/office/drawing/2014/main" id="{D8E476B4-E4C4-4274-5316-1210DC3F817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483469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>
          <a:extLst>
            <a:ext uri="{FF2B5EF4-FFF2-40B4-BE49-F238E27FC236}">
              <a16:creationId xmlns:a16="http://schemas.microsoft.com/office/drawing/2014/main" id="{EEFEAFF3-8607-37DF-50E2-388F173289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14:notes">
            <a:extLst>
              <a:ext uri="{FF2B5EF4-FFF2-40B4-BE49-F238E27FC236}">
                <a16:creationId xmlns:a16="http://schemas.microsoft.com/office/drawing/2014/main" id="{4F426D46-E82B-5949-FF2C-1A18F30CF58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2" name="Google Shape;262;p14:notes">
            <a:extLst>
              <a:ext uri="{FF2B5EF4-FFF2-40B4-BE49-F238E27FC236}">
                <a16:creationId xmlns:a16="http://schemas.microsoft.com/office/drawing/2014/main" id="{7FA78679-7DBB-8ACD-FA61-BB87A7ACCBB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35856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表紙・中表紙">
  <p:cSld name="表紙・中表紙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0"/>
          <p:cNvSpPr txBox="1">
            <a:spLocks noGrp="1"/>
          </p:cNvSpPr>
          <p:nvPr>
            <p:ph type="ctrTitle"/>
          </p:nvPr>
        </p:nvSpPr>
        <p:spPr>
          <a:xfrm>
            <a:off x="3610496" y="3047245"/>
            <a:ext cx="4971008" cy="837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4" name="Google Shape;14;p20"/>
          <p:cNvCxnSpPr/>
          <p:nvPr/>
        </p:nvCxnSpPr>
        <p:spPr>
          <a:xfrm flipH="1">
            <a:off x="10235951" y="2404352"/>
            <a:ext cx="1637607" cy="1421477"/>
          </a:xfrm>
          <a:prstGeom prst="straightConnector1">
            <a:avLst/>
          </a:prstGeom>
          <a:noFill/>
          <a:ln w="381000" cap="rnd" cmpd="sng">
            <a:solidFill>
              <a:schemeClr val="lt2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5" name="Google Shape;15;p20"/>
          <p:cNvCxnSpPr/>
          <p:nvPr/>
        </p:nvCxnSpPr>
        <p:spPr>
          <a:xfrm flipH="1">
            <a:off x="7025951" y="1866423"/>
            <a:ext cx="3422807" cy="2846894"/>
          </a:xfrm>
          <a:prstGeom prst="straightConnector1">
            <a:avLst/>
          </a:prstGeom>
          <a:noFill/>
          <a:ln w="381000" cap="rnd" cmpd="sng">
            <a:solidFill>
              <a:srgbClr val="D8D8D8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6" name="Google Shape;16;p20"/>
          <p:cNvCxnSpPr/>
          <p:nvPr/>
        </p:nvCxnSpPr>
        <p:spPr>
          <a:xfrm flipH="1">
            <a:off x="9265298" y="4655199"/>
            <a:ext cx="2150339" cy="1846144"/>
          </a:xfrm>
          <a:prstGeom prst="straightConnector1">
            <a:avLst/>
          </a:prstGeom>
          <a:noFill/>
          <a:ln w="381000" cap="rnd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7" name="Google Shape;17;p20"/>
          <p:cNvCxnSpPr/>
          <p:nvPr/>
        </p:nvCxnSpPr>
        <p:spPr>
          <a:xfrm flipH="1">
            <a:off x="1371600" y="575036"/>
            <a:ext cx="1712960" cy="1411125"/>
          </a:xfrm>
          <a:prstGeom prst="straightConnector1">
            <a:avLst/>
          </a:prstGeom>
          <a:noFill/>
          <a:ln w="381000" cap="rnd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8" name="Google Shape;18;p20"/>
          <p:cNvCxnSpPr/>
          <p:nvPr/>
        </p:nvCxnSpPr>
        <p:spPr>
          <a:xfrm flipH="1">
            <a:off x="8450751" y="1433945"/>
            <a:ext cx="3422807" cy="2846894"/>
          </a:xfrm>
          <a:prstGeom prst="straightConnector1">
            <a:avLst/>
          </a:prstGeom>
          <a:noFill/>
          <a:ln w="190500" cap="rnd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9" name="Google Shape;19;p20"/>
          <p:cNvCxnSpPr/>
          <p:nvPr/>
        </p:nvCxnSpPr>
        <p:spPr>
          <a:xfrm flipH="1">
            <a:off x="1179341" y="562714"/>
            <a:ext cx="3422807" cy="2846894"/>
          </a:xfrm>
          <a:prstGeom prst="straightConnector1">
            <a:avLst/>
          </a:prstGeom>
          <a:noFill/>
          <a:ln w="635000" cap="rnd" cmpd="sng">
            <a:solidFill>
              <a:srgbClr val="D8D8D8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0" name="Google Shape;20;p20"/>
          <p:cNvCxnSpPr/>
          <p:nvPr/>
        </p:nvCxnSpPr>
        <p:spPr>
          <a:xfrm flipH="1">
            <a:off x="728992" y="2122655"/>
            <a:ext cx="3522866" cy="2911321"/>
          </a:xfrm>
          <a:prstGeom prst="straightConnector1">
            <a:avLst/>
          </a:prstGeom>
          <a:noFill/>
          <a:ln w="381000" cap="rnd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一般スライド">
  <p:cSld name="一般スライド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1"/>
          <p:cNvSpPr txBox="1">
            <a:spLocks noGrp="1"/>
          </p:cNvSpPr>
          <p:nvPr>
            <p:ph type="title"/>
          </p:nvPr>
        </p:nvSpPr>
        <p:spPr>
          <a:xfrm>
            <a:off x="681644" y="1195472"/>
            <a:ext cx="3649287" cy="8095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1"/>
          <p:cNvSpPr txBox="1">
            <a:spLocks noGrp="1"/>
          </p:cNvSpPr>
          <p:nvPr>
            <p:ph type="body" idx="1"/>
          </p:nvPr>
        </p:nvSpPr>
        <p:spPr>
          <a:xfrm>
            <a:off x="681644" y="2187574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もくじ">
  <p:cSld name="もくじ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2"/>
          <p:cNvSpPr txBox="1">
            <a:spLocks noGrp="1"/>
          </p:cNvSpPr>
          <p:nvPr>
            <p:ph type="title"/>
          </p:nvPr>
        </p:nvSpPr>
        <p:spPr>
          <a:xfrm>
            <a:off x="681644" y="1195472"/>
            <a:ext cx="3649287" cy="8095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2"/>
          <p:cNvSpPr txBox="1">
            <a:spLocks noGrp="1"/>
          </p:cNvSpPr>
          <p:nvPr>
            <p:ph type="body" idx="1"/>
          </p:nvPr>
        </p:nvSpPr>
        <p:spPr>
          <a:xfrm>
            <a:off x="681644" y="2187574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22"/>
          <p:cNvSpPr/>
          <p:nvPr/>
        </p:nvSpPr>
        <p:spPr>
          <a:xfrm>
            <a:off x="99753" y="6538912"/>
            <a:ext cx="216131" cy="219335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22"/>
          <p:cNvSpPr txBox="1"/>
          <p:nvPr/>
        </p:nvSpPr>
        <p:spPr>
          <a:xfrm>
            <a:off x="3006" y="6553209"/>
            <a:ext cx="417102" cy="200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7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〈#〉</a:t>
            </a:r>
            <a:endParaRPr sz="7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890C79-0ECB-B451-4D23-56DEDF43CB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DBF5BD7-552F-4111-6941-C713455412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85B154C-AD10-3496-A138-48EA768A5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C7F91-DB44-4923-8CDD-365F3B464DDE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831EB4-FB5C-0CC3-50FE-50E84B56A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BA991B4-56EF-7949-8922-D96797D72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6FCE-CB3D-49AC-9942-6F102F94BC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0198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9"/>
          <p:cNvSpPr txBox="1">
            <a:spLocks noGrp="1"/>
          </p:cNvSpPr>
          <p:nvPr>
            <p:ph type="title"/>
          </p:nvPr>
        </p:nvSpPr>
        <p:spPr>
          <a:xfrm>
            <a:off x="681644" y="1195472"/>
            <a:ext cx="3649287" cy="8095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9"/>
          <p:cNvSpPr txBox="1">
            <a:spLocks noGrp="1"/>
          </p:cNvSpPr>
          <p:nvPr>
            <p:ph type="body" idx="1"/>
          </p:nvPr>
        </p:nvSpPr>
        <p:spPr>
          <a:xfrm>
            <a:off x="681644" y="2187574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primenumbers.co.jp/contact/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primenumbers.co.jp/download/web-pro-service/?post_id=15603" TargetMode="External"/><Relationship Id="rId4" Type="http://schemas.openxmlformats.org/officeDocument/2006/relationships/hyperlink" Target="https://primenumbers.co.jp/download/primenumbers-service/?post_id=1369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"/>
          <p:cNvSpPr txBox="1">
            <a:spLocks noGrp="1"/>
          </p:cNvSpPr>
          <p:nvPr>
            <p:ph type="ctrTitle"/>
          </p:nvPr>
        </p:nvSpPr>
        <p:spPr>
          <a:xfrm>
            <a:off x="3610496" y="3047245"/>
            <a:ext cx="4971008" cy="837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-US" altLang="ja-JP" dirty="0"/>
              <a:t>《</a:t>
            </a:r>
            <a:r>
              <a:rPr lang="ja-JP" altLang="en-US" dirty="0"/>
              <a:t>弁護士事務所</a:t>
            </a:r>
            <a:r>
              <a:rPr lang="en-US" altLang="ja-JP" dirty="0"/>
              <a:t>》</a:t>
            </a:r>
            <a:br>
              <a:rPr lang="en-US" altLang="ja-JP" dirty="0"/>
            </a:br>
            <a:r>
              <a:rPr lang="ja-JP" altLang="en-US" dirty="0"/>
              <a:t>おすすめ</a:t>
            </a:r>
            <a:r>
              <a:rPr lang="en-US" altLang="ja-JP" dirty="0"/>
              <a:t>Web</a:t>
            </a:r>
            <a:r>
              <a:rPr lang="ja-JP" altLang="en-US" dirty="0"/>
              <a:t>広告プラン</a:t>
            </a:r>
            <a:endParaRPr dirty="0"/>
          </a:p>
        </p:txBody>
      </p:sp>
      <p:pic>
        <p:nvPicPr>
          <p:cNvPr id="35" name="Google Shape;35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24054" y="6579567"/>
            <a:ext cx="1343891" cy="1544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"/>
          <p:cNvSpPr txBox="1"/>
          <p:nvPr/>
        </p:nvSpPr>
        <p:spPr>
          <a:xfrm>
            <a:off x="981075" y="348295"/>
            <a:ext cx="2914650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目次</a:t>
            </a:r>
            <a:endParaRPr sz="1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1" name="Google Shape;41;p2"/>
          <p:cNvCxnSpPr/>
          <p:nvPr/>
        </p:nvCxnSpPr>
        <p:spPr>
          <a:xfrm flipH="1">
            <a:off x="632922" y="359307"/>
            <a:ext cx="247044" cy="212857"/>
          </a:xfrm>
          <a:prstGeom prst="straightConnector1">
            <a:avLst/>
          </a:prstGeom>
          <a:noFill/>
          <a:ln w="38100" cap="rnd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2" name="Google Shape;42;p2"/>
          <p:cNvSpPr txBox="1">
            <a:spLocks noGrp="1"/>
          </p:cNvSpPr>
          <p:nvPr>
            <p:ph type="title"/>
          </p:nvPr>
        </p:nvSpPr>
        <p:spPr>
          <a:xfrm>
            <a:off x="1910691" y="1047979"/>
            <a:ext cx="8478643" cy="8095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2352"/>
              <a:buFont typeface="Arial"/>
              <a:buNone/>
            </a:pPr>
            <a:r>
              <a:rPr lang="en-US" altLang="ja-JP" sz="4000" dirty="0"/>
              <a:t>《</a:t>
            </a:r>
            <a:r>
              <a:rPr lang="ja-JP" altLang="en-US" sz="4000" dirty="0"/>
              <a:t>結婚式場</a:t>
            </a:r>
            <a:r>
              <a:rPr lang="en-US" altLang="ja-JP" sz="4000" dirty="0"/>
              <a:t>》</a:t>
            </a:r>
            <a:r>
              <a:rPr lang="ja-JP" altLang="en-US" sz="4000" dirty="0"/>
              <a:t>おすすめ</a:t>
            </a:r>
            <a:r>
              <a:rPr lang="en-US" altLang="ja-JP" sz="4000" dirty="0"/>
              <a:t>Web</a:t>
            </a:r>
            <a:r>
              <a:rPr lang="ja-JP" altLang="en-US" sz="4000" dirty="0"/>
              <a:t>広告プラン</a:t>
            </a:r>
            <a:endParaRPr dirty="0"/>
          </a:p>
        </p:txBody>
      </p:sp>
      <p:sp>
        <p:nvSpPr>
          <p:cNvPr id="44" name="Google Shape;44;p2"/>
          <p:cNvSpPr txBox="1"/>
          <p:nvPr/>
        </p:nvSpPr>
        <p:spPr>
          <a:xfrm>
            <a:off x="2399545" y="2938259"/>
            <a:ext cx="7500937" cy="36448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ja-JP" sz="2000" b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１　</a:t>
            </a:r>
            <a:r>
              <a:rPr lang="ja-JP" altLang="en-US" sz="2000" b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相性の良い広告メニュー</a:t>
            </a:r>
            <a:r>
              <a:rPr lang="ja-JP" sz="2000" b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</a:t>
            </a:r>
            <a:r>
              <a:rPr lang="en-US" altLang="ja-JP" sz="2000" b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</a:t>
            </a:r>
            <a:r>
              <a:rPr lang="ja-JP" sz="2000" b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…   P3</a:t>
            </a:r>
            <a:br>
              <a:rPr lang="ja-JP" sz="2000" b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ja-JP" sz="2000" b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２　</a:t>
            </a:r>
            <a:r>
              <a:rPr lang="ja-JP" altLang="en-US" sz="2000" b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各広告メニューの特徴</a:t>
            </a:r>
            <a:r>
              <a:rPr lang="ja-JP" sz="2000" b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	…   P</a:t>
            </a:r>
            <a:r>
              <a:rPr lang="en-US" altLang="ja-JP" sz="2000" b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r>
              <a:rPr lang="ja-JP" sz="2000" b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dirty="0"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ja-JP" sz="2000" b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３　</a:t>
            </a:r>
            <a:r>
              <a:rPr lang="ja-JP" altLang="en-US" sz="2000" b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月予算</a:t>
            </a:r>
            <a:r>
              <a:rPr lang="en-US" altLang="ja-JP" sz="2000" b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</a:t>
            </a:r>
            <a:r>
              <a:rPr lang="ja-JP" altLang="en-US" sz="2000" b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万円の配信シミュレーション</a:t>
            </a:r>
            <a:r>
              <a:rPr lang="ja-JP" sz="2000" b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…   P</a:t>
            </a:r>
            <a:r>
              <a:rPr lang="en-US" altLang="ja-JP" sz="2000" b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r>
              <a:rPr lang="ja-JP" sz="2000" b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br>
              <a:rPr lang="ja-JP" sz="2000" b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ja-JP" altLang="en-US" sz="2000" b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４　月予算</a:t>
            </a:r>
            <a:r>
              <a:rPr lang="en-US" altLang="ja-JP" sz="2000" b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500</a:t>
            </a:r>
            <a:r>
              <a:rPr lang="ja-JP" altLang="en-US" sz="2000" b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万円の配信シミュレーション</a:t>
            </a:r>
            <a:r>
              <a:rPr lang="ja-JP" altLang="ja-JP" sz="2000" b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…   P</a:t>
            </a:r>
            <a:r>
              <a:rPr lang="en-US" altLang="ja-JP" sz="2000" b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r>
              <a:rPr lang="ja-JP" altLang="ja-JP" sz="2000" b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br>
              <a:rPr lang="en-US" altLang="ja-JP" sz="2000" b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ja-JP" altLang="en-US" sz="2000" b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５　月予算</a:t>
            </a:r>
            <a:r>
              <a:rPr lang="en-US" altLang="ja-JP" sz="2000" b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1,000</a:t>
            </a:r>
            <a:r>
              <a:rPr lang="ja-JP" altLang="en-US" sz="2000" b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万円の配信シミュレーション</a:t>
            </a:r>
            <a:r>
              <a:rPr lang="ja-JP" altLang="ja-JP" sz="2000" b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…   P</a:t>
            </a:r>
            <a:r>
              <a:rPr lang="en-US" altLang="ja-JP" sz="2000" b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r>
              <a:rPr lang="ja-JP" altLang="ja-JP" sz="2000" b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br>
              <a:rPr lang="en-US" altLang="ja-JP" sz="2000" b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ja-JP" altLang="en-US" sz="2000" b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６　会社概要　　　　　　　　　　　　</a:t>
            </a:r>
            <a:r>
              <a:rPr lang="ja-JP" altLang="ja-JP" sz="2000" b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…   P</a:t>
            </a:r>
            <a:r>
              <a:rPr lang="en-US" altLang="ja-JP" sz="2000" dirty="0">
                <a:solidFill>
                  <a:schemeClr val="dk1"/>
                </a:solidFill>
              </a:rPr>
              <a:t>9</a:t>
            </a:r>
            <a:endParaRPr lang="ja-JP" altLang="en-US" dirty="0"/>
          </a:p>
        </p:txBody>
      </p:sp>
      <p:cxnSp>
        <p:nvCxnSpPr>
          <p:cNvPr id="45" name="Google Shape;45;p2"/>
          <p:cNvCxnSpPr/>
          <p:nvPr/>
        </p:nvCxnSpPr>
        <p:spPr>
          <a:xfrm rot="10800000">
            <a:off x="2181922" y="6020964"/>
            <a:ext cx="7828156" cy="0"/>
          </a:xfrm>
          <a:prstGeom prst="straightConnector1">
            <a:avLst/>
          </a:prstGeom>
          <a:noFill/>
          <a:ln w="19050" cap="rnd" cmpd="sng">
            <a:solidFill>
              <a:srgbClr val="7F7F7F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6" name="Google Shape;46;p2"/>
          <p:cNvCxnSpPr/>
          <p:nvPr/>
        </p:nvCxnSpPr>
        <p:spPr>
          <a:xfrm rot="10800000">
            <a:off x="2181922" y="2774048"/>
            <a:ext cx="7828156" cy="0"/>
          </a:xfrm>
          <a:prstGeom prst="straightConnector1">
            <a:avLst/>
          </a:prstGeom>
          <a:noFill/>
          <a:ln w="19050" cap="rnd" cmpd="sng">
            <a:solidFill>
              <a:srgbClr val="7F7F7F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6"/>
          <p:cNvSpPr txBox="1"/>
          <p:nvPr/>
        </p:nvSpPr>
        <p:spPr>
          <a:xfrm>
            <a:off x="981075" y="348295"/>
            <a:ext cx="2914650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 dirty="0"/>
              <a:t>広告メニュー一覧</a:t>
            </a:r>
            <a:endParaRPr b="1" dirty="0"/>
          </a:p>
        </p:txBody>
      </p:sp>
      <p:cxnSp>
        <p:nvCxnSpPr>
          <p:cNvPr id="78" name="Google Shape;78;p6"/>
          <p:cNvCxnSpPr/>
          <p:nvPr/>
        </p:nvCxnSpPr>
        <p:spPr>
          <a:xfrm flipH="1">
            <a:off x="632922" y="359307"/>
            <a:ext cx="247044" cy="212857"/>
          </a:xfrm>
          <a:prstGeom prst="straightConnector1">
            <a:avLst/>
          </a:prstGeom>
          <a:noFill/>
          <a:ln w="38100" cap="rnd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9" name="Google Shape;79;p6"/>
          <p:cNvSpPr txBox="1">
            <a:spLocks noGrp="1"/>
          </p:cNvSpPr>
          <p:nvPr>
            <p:ph type="title"/>
          </p:nvPr>
        </p:nvSpPr>
        <p:spPr>
          <a:xfrm>
            <a:off x="681644" y="1195472"/>
            <a:ext cx="9860103" cy="8095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ja-JP" altLang="en-US" sz="3200" dirty="0"/>
              <a:t>弁護士事務所と相性の良い広告メニュー</a:t>
            </a:r>
            <a:br>
              <a:rPr lang="en-US" altLang="ja-JP" sz="3200" dirty="0"/>
            </a:br>
            <a:r>
              <a:rPr lang="ja-JP" altLang="en-US" sz="2700" dirty="0"/>
              <a:t>（目的：誹謗中傷・風評被害の対応に関する問い合わせ獲得）</a:t>
            </a:r>
            <a:endParaRPr sz="2700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E9360C70-103E-4DF5-C206-F99B79AB4185}"/>
              </a:ext>
            </a:extLst>
          </p:cNvPr>
          <p:cNvGrpSpPr/>
          <p:nvPr/>
        </p:nvGrpSpPr>
        <p:grpSpPr>
          <a:xfrm>
            <a:off x="3022003" y="3003739"/>
            <a:ext cx="2444021" cy="2090761"/>
            <a:chOff x="3410434" y="2207941"/>
            <a:chExt cx="2444021" cy="2090761"/>
          </a:xfrm>
        </p:grpSpPr>
        <p:sp>
          <p:nvSpPr>
            <p:cNvPr id="81" name="Google Shape;81;p6"/>
            <p:cNvSpPr/>
            <p:nvPr/>
          </p:nvSpPr>
          <p:spPr>
            <a:xfrm>
              <a:off x="3410434" y="2207941"/>
              <a:ext cx="2444021" cy="2090761"/>
            </a:xfrm>
            <a:prstGeom prst="roundRect">
              <a:avLst>
                <a:gd name="adj" fmla="val 5754"/>
              </a:avLst>
            </a:pr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90" name="Google Shape;90;p6"/>
            <p:cNvGrpSpPr/>
            <p:nvPr/>
          </p:nvGrpSpPr>
          <p:grpSpPr>
            <a:xfrm>
              <a:off x="3681661" y="2376453"/>
              <a:ext cx="1903490" cy="377903"/>
              <a:chOff x="9121698" y="-437127"/>
              <a:chExt cx="2709746" cy="642617"/>
            </a:xfrm>
          </p:grpSpPr>
          <p:sp>
            <p:nvSpPr>
              <p:cNvPr id="91" name="Google Shape;91;p6"/>
              <p:cNvSpPr/>
              <p:nvPr/>
            </p:nvSpPr>
            <p:spPr>
              <a:xfrm>
                <a:off x="9121698" y="-437127"/>
                <a:ext cx="2709746" cy="642617"/>
              </a:xfrm>
              <a:prstGeom prst="roundRect">
                <a:avLst>
                  <a:gd name="adj" fmla="val 48265"/>
                </a:avLst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5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2" name="Google Shape;92;p6"/>
              <p:cNvSpPr txBox="1"/>
              <p:nvPr/>
            </p:nvSpPr>
            <p:spPr>
              <a:xfrm>
                <a:off x="9566386" y="-349280"/>
                <a:ext cx="2046935" cy="47096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ja-JP" altLang="en-US" sz="1200" b="1" dirty="0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rPr>
                  <a:t>検索広告（一般）</a:t>
                </a:r>
                <a:endParaRPr dirty="0"/>
              </a:p>
            </p:txBody>
          </p:sp>
        </p:grpSp>
        <p:sp>
          <p:nvSpPr>
            <p:cNvPr id="3" name="Google Shape;89;p6">
              <a:extLst>
                <a:ext uri="{FF2B5EF4-FFF2-40B4-BE49-F238E27FC236}">
                  <a16:creationId xmlns:a16="http://schemas.microsoft.com/office/drawing/2014/main" id="{80AB92FB-952F-6BD6-9BA1-2E31CD395479}"/>
                </a:ext>
              </a:extLst>
            </p:cNvPr>
            <p:cNvSpPr txBox="1"/>
            <p:nvPr/>
          </p:nvSpPr>
          <p:spPr>
            <a:xfrm>
              <a:off x="3515735" y="2862474"/>
              <a:ext cx="2235342" cy="3231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altLang="ja-JP" sz="1200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Google</a:t>
              </a:r>
              <a:r>
                <a:rPr lang="ja-JP" altLang="en-US" sz="1200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／</a:t>
              </a:r>
              <a:r>
                <a:rPr lang="en-US" altLang="ja-JP" sz="1200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Yahoo!</a:t>
              </a:r>
            </a:p>
          </p:txBody>
        </p:sp>
        <p:pic>
          <p:nvPicPr>
            <p:cNvPr id="18" name="グラフィックス 17" descr="拡大鏡 枠線">
              <a:extLst>
                <a:ext uri="{FF2B5EF4-FFF2-40B4-BE49-F238E27FC236}">
                  <a16:creationId xmlns:a16="http://schemas.microsoft.com/office/drawing/2014/main" id="{EC839797-A336-814D-69BE-000213EC877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119142" y="3228849"/>
              <a:ext cx="1026603" cy="1026603"/>
            </a:xfrm>
            <a:prstGeom prst="rect">
              <a:avLst/>
            </a:prstGeom>
          </p:spPr>
        </p:pic>
      </p:grp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D28FDA61-FE64-8D34-6B06-04CC9C4E52ED}"/>
              </a:ext>
            </a:extLst>
          </p:cNvPr>
          <p:cNvGrpSpPr/>
          <p:nvPr/>
        </p:nvGrpSpPr>
        <p:grpSpPr>
          <a:xfrm>
            <a:off x="6725976" y="3003739"/>
            <a:ext cx="2444021" cy="2090761"/>
            <a:chOff x="8868016" y="2207941"/>
            <a:chExt cx="2444021" cy="2090761"/>
          </a:xfrm>
        </p:grpSpPr>
        <p:sp>
          <p:nvSpPr>
            <p:cNvPr id="83" name="Google Shape;83;p6"/>
            <p:cNvSpPr/>
            <p:nvPr/>
          </p:nvSpPr>
          <p:spPr>
            <a:xfrm>
              <a:off x="8868016" y="2207941"/>
              <a:ext cx="2444021" cy="2090761"/>
            </a:xfrm>
            <a:prstGeom prst="roundRect">
              <a:avLst>
                <a:gd name="adj" fmla="val 5754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" name="Google Shape;102;p6"/>
            <p:cNvSpPr/>
            <p:nvPr/>
          </p:nvSpPr>
          <p:spPr>
            <a:xfrm>
              <a:off x="9144502" y="2382152"/>
              <a:ext cx="1903490" cy="377903"/>
            </a:xfrm>
            <a:prstGeom prst="roundRect">
              <a:avLst>
                <a:gd name="adj" fmla="val 48265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" name="Google Shape;100;p6">
              <a:extLst>
                <a:ext uri="{FF2B5EF4-FFF2-40B4-BE49-F238E27FC236}">
                  <a16:creationId xmlns:a16="http://schemas.microsoft.com/office/drawing/2014/main" id="{DB425F1B-C19C-7344-6743-93FC0C996492}"/>
                </a:ext>
              </a:extLst>
            </p:cNvPr>
            <p:cNvSpPr txBox="1"/>
            <p:nvPr/>
          </p:nvSpPr>
          <p:spPr>
            <a:xfrm>
              <a:off x="8993203" y="2862474"/>
              <a:ext cx="2235342" cy="3231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altLang="ja-JP" sz="1200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Google</a:t>
              </a:r>
              <a:r>
                <a:rPr lang="ja-JP" altLang="en-US" sz="1200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／</a:t>
              </a:r>
              <a:r>
                <a:rPr lang="en-US" altLang="ja-JP" sz="1200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Yahoo!</a:t>
              </a:r>
              <a:endParaRPr dirty="0"/>
            </a:p>
          </p:txBody>
        </p:sp>
        <p:sp>
          <p:nvSpPr>
            <p:cNvPr id="12" name="Google Shape;99;p6">
              <a:extLst>
                <a:ext uri="{FF2B5EF4-FFF2-40B4-BE49-F238E27FC236}">
                  <a16:creationId xmlns:a16="http://schemas.microsoft.com/office/drawing/2014/main" id="{1D19281D-9F14-6FD2-1E53-3DC604324F8E}"/>
                </a:ext>
              </a:extLst>
            </p:cNvPr>
            <p:cNvSpPr txBox="1"/>
            <p:nvPr/>
          </p:nvSpPr>
          <p:spPr>
            <a:xfrm>
              <a:off x="9407819" y="2357823"/>
              <a:ext cx="1364413" cy="41545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1050" b="1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ディスプレイ広告</a:t>
              </a:r>
              <a:endParaRPr lang="en-US" altLang="ja-JP" sz="105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1050" b="1" dirty="0">
                  <a:solidFill>
                    <a:schemeClr val="lt1"/>
                  </a:solidFill>
                </a:rPr>
                <a:t>　　（リマケ）</a:t>
              </a:r>
              <a:endParaRPr sz="1050" dirty="0"/>
            </a:p>
          </p:txBody>
        </p:sp>
        <p:pic>
          <p:nvPicPr>
            <p:cNvPr id="23" name="グラフィックス 22" descr="画像 枠線">
              <a:extLst>
                <a:ext uri="{FF2B5EF4-FFF2-40B4-BE49-F238E27FC236}">
                  <a16:creationId xmlns:a16="http://schemas.microsoft.com/office/drawing/2014/main" id="{2E4F33F2-99E2-71A1-812A-605D1991A8A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9580929" y="3208892"/>
              <a:ext cx="1059890" cy="105989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>
          <a:extLst>
            <a:ext uri="{FF2B5EF4-FFF2-40B4-BE49-F238E27FC236}">
              <a16:creationId xmlns:a16="http://schemas.microsoft.com/office/drawing/2014/main" id="{49B8054A-48EB-490E-8BFC-5B77DFBBCA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86;p10">
            <a:extLst>
              <a:ext uri="{FF2B5EF4-FFF2-40B4-BE49-F238E27FC236}">
                <a16:creationId xmlns:a16="http://schemas.microsoft.com/office/drawing/2014/main" id="{9B9DF80E-8288-F63F-8EA5-7D32CD02C9E8}"/>
              </a:ext>
            </a:extLst>
          </p:cNvPr>
          <p:cNvSpPr txBox="1"/>
          <p:nvPr/>
        </p:nvSpPr>
        <p:spPr>
          <a:xfrm>
            <a:off x="569078" y="2638171"/>
            <a:ext cx="3776973" cy="2308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”誹謗中傷”など</a:t>
            </a:r>
            <a:r>
              <a:rPr lang="ja-JP" altLang="en-US" sz="1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一般的なキーワード</a:t>
            </a:r>
            <a:r>
              <a:rPr lang="ja-JP" altLang="en-US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が検索された際に</a:t>
            </a:r>
            <a:r>
              <a:rPr lang="ja-JP" altLang="en-US" sz="1600" dirty="0">
                <a:solidFill>
                  <a:schemeClr val="dk1"/>
                </a:solidFill>
              </a:rPr>
              <a:t>検索結果に表示されるテキスト形式の広告。</a:t>
            </a:r>
            <a:endParaRPr lang="en-US" altLang="ja-JP" sz="160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dirty="0">
                <a:solidFill>
                  <a:schemeClr val="dk1"/>
                </a:solidFill>
              </a:rPr>
              <a:t>コンバージョン獲得に向いているが</a:t>
            </a:r>
            <a:endParaRPr lang="en-US" altLang="ja-JP" sz="160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dirty="0">
                <a:solidFill>
                  <a:schemeClr val="dk1"/>
                </a:solidFill>
              </a:rPr>
              <a:t>競合の影響を受けやすい。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クリック単価：</a:t>
            </a:r>
            <a:r>
              <a:rPr lang="ja-JP" altLang="en-US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数百円～</a:t>
            </a:r>
            <a:r>
              <a:rPr lang="en-US" altLang="ja-JP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500</a:t>
            </a:r>
            <a:r>
              <a:rPr lang="ja-JP" altLang="en-US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円前後</a:t>
            </a:r>
          </a:p>
        </p:txBody>
      </p:sp>
      <p:pic>
        <p:nvPicPr>
          <p:cNvPr id="5" name="グラフィックス 4" descr="拡大鏡 枠線">
            <a:extLst>
              <a:ext uri="{FF2B5EF4-FFF2-40B4-BE49-F238E27FC236}">
                <a16:creationId xmlns:a16="http://schemas.microsoft.com/office/drawing/2014/main" id="{798A79C7-F859-EC7D-F92F-3DBC0B8E14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91127" y="4975962"/>
            <a:ext cx="1595302" cy="1595302"/>
          </a:xfrm>
          <a:prstGeom prst="rect">
            <a:avLst/>
          </a:prstGeom>
        </p:spPr>
      </p:pic>
      <p:sp>
        <p:nvSpPr>
          <p:cNvPr id="177" name="Google Shape;177;p10">
            <a:extLst>
              <a:ext uri="{FF2B5EF4-FFF2-40B4-BE49-F238E27FC236}">
                <a16:creationId xmlns:a16="http://schemas.microsoft.com/office/drawing/2014/main" id="{560B01EA-5E1F-8B71-DF4E-D36E58E5C3B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32922" y="923968"/>
            <a:ext cx="3649287" cy="10524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ja-JP" altLang="en-US" sz="3200" dirty="0"/>
              <a:t>検索広告（一般）</a:t>
            </a:r>
            <a:endParaRPr sz="3200" dirty="0"/>
          </a:p>
        </p:txBody>
      </p:sp>
      <p:sp>
        <p:nvSpPr>
          <p:cNvPr id="178" name="Google Shape;178;p10">
            <a:extLst>
              <a:ext uri="{FF2B5EF4-FFF2-40B4-BE49-F238E27FC236}">
                <a16:creationId xmlns:a16="http://schemas.microsoft.com/office/drawing/2014/main" id="{6EE9D024-EB13-E961-B1D6-D9F9688AD559}"/>
              </a:ext>
            </a:extLst>
          </p:cNvPr>
          <p:cNvSpPr/>
          <p:nvPr/>
        </p:nvSpPr>
        <p:spPr>
          <a:xfrm>
            <a:off x="4940201" y="328840"/>
            <a:ext cx="6908899" cy="6242424"/>
          </a:xfrm>
          <a:prstGeom prst="roundRect">
            <a:avLst>
              <a:gd name="adj" fmla="val 2001"/>
            </a:avLst>
          </a:prstGeom>
          <a:solidFill>
            <a:srgbClr val="D0CEC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10">
            <a:extLst>
              <a:ext uri="{FF2B5EF4-FFF2-40B4-BE49-F238E27FC236}">
                <a16:creationId xmlns:a16="http://schemas.microsoft.com/office/drawing/2014/main" id="{11DAA861-E5B6-F042-1CDD-F30760C7D706}"/>
              </a:ext>
            </a:extLst>
          </p:cNvPr>
          <p:cNvSpPr txBox="1"/>
          <p:nvPr/>
        </p:nvSpPr>
        <p:spPr>
          <a:xfrm>
            <a:off x="981075" y="348295"/>
            <a:ext cx="2914650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 dirty="0"/>
              <a:t>広告メニューの特徴</a:t>
            </a:r>
            <a:endParaRPr b="1" dirty="0"/>
          </a:p>
        </p:txBody>
      </p:sp>
      <p:cxnSp>
        <p:nvCxnSpPr>
          <p:cNvPr id="180" name="Google Shape;180;p10">
            <a:extLst>
              <a:ext uri="{FF2B5EF4-FFF2-40B4-BE49-F238E27FC236}">
                <a16:creationId xmlns:a16="http://schemas.microsoft.com/office/drawing/2014/main" id="{23C22231-3244-991F-4E1E-8BEB7B5A4126}"/>
              </a:ext>
            </a:extLst>
          </p:cNvPr>
          <p:cNvCxnSpPr/>
          <p:nvPr/>
        </p:nvCxnSpPr>
        <p:spPr>
          <a:xfrm flipH="1">
            <a:off x="632922" y="359307"/>
            <a:ext cx="247044" cy="212857"/>
          </a:xfrm>
          <a:prstGeom prst="straightConnector1">
            <a:avLst/>
          </a:prstGeom>
          <a:noFill/>
          <a:ln w="38100" cap="rnd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grpSp>
        <p:nvGrpSpPr>
          <p:cNvPr id="181" name="Google Shape;181;p10">
            <a:extLst>
              <a:ext uri="{FF2B5EF4-FFF2-40B4-BE49-F238E27FC236}">
                <a16:creationId xmlns:a16="http://schemas.microsoft.com/office/drawing/2014/main" id="{35D3D0E6-95A7-9EFF-E0A8-6EB6B9E9A437}"/>
              </a:ext>
            </a:extLst>
          </p:cNvPr>
          <p:cNvGrpSpPr/>
          <p:nvPr/>
        </p:nvGrpSpPr>
        <p:grpSpPr>
          <a:xfrm>
            <a:off x="5133493" y="1270000"/>
            <a:ext cx="1610208" cy="381000"/>
            <a:chOff x="9121698" y="762435"/>
            <a:chExt cx="2709746" cy="642617"/>
          </a:xfrm>
        </p:grpSpPr>
        <p:sp>
          <p:nvSpPr>
            <p:cNvPr id="182" name="Google Shape;182;p10">
              <a:extLst>
                <a:ext uri="{FF2B5EF4-FFF2-40B4-BE49-F238E27FC236}">
                  <a16:creationId xmlns:a16="http://schemas.microsoft.com/office/drawing/2014/main" id="{24ACB0A5-33A0-2FEE-25E9-D0C2789F9A56}"/>
                </a:ext>
              </a:extLst>
            </p:cNvPr>
            <p:cNvSpPr/>
            <p:nvPr/>
          </p:nvSpPr>
          <p:spPr>
            <a:xfrm>
              <a:off x="9121698" y="762435"/>
              <a:ext cx="2709746" cy="642617"/>
            </a:xfrm>
            <a:prstGeom prst="roundRect">
              <a:avLst>
                <a:gd name="adj" fmla="val 48265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3" name="Google Shape;183;p10">
              <a:extLst>
                <a:ext uri="{FF2B5EF4-FFF2-40B4-BE49-F238E27FC236}">
                  <a16:creationId xmlns:a16="http://schemas.microsoft.com/office/drawing/2014/main" id="{2FA0EA67-EB72-F9D7-64B2-F5418309616B}"/>
                </a:ext>
              </a:extLst>
            </p:cNvPr>
            <p:cNvSpPr/>
            <p:nvPr/>
          </p:nvSpPr>
          <p:spPr>
            <a:xfrm>
              <a:off x="9184804" y="830053"/>
              <a:ext cx="512956" cy="50737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9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１</a:t>
              </a:r>
              <a:endParaRPr dirty="0"/>
            </a:p>
          </p:txBody>
        </p:sp>
        <p:sp>
          <p:nvSpPr>
            <p:cNvPr id="184" name="Google Shape;184;p10">
              <a:extLst>
                <a:ext uri="{FF2B5EF4-FFF2-40B4-BE49-F238E27FC236}">
                  <a16:creationId xmlns:a16="http://schemas.microsoft.com/office/drawing/2014/main" id="{844A6925-C855-7AC6-FBD0-4039358DA53D}"/>
                </a:ext>
              </a:extLst>
            </p:cNvPr>
            <p:cNvSpPr txBox="1"/>
            <p:nvPr/>
          </p:nvSpPr>
          <p:spPr>
            <a:xfrm>
              <a:off x="9760865" y="869641"/>
              <a:ext cx="1649928" cy="42820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1050" b="1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メリット</a:t>
              </a:r>
              <a:endParaRPr dirty="0"/>
            </a:p>
          </p:txBody>
        </p:sp>
      </p:grpSp>
      <p:sp>
        <p:nvSpPr>
          <p:cNvPr id="185" name="Google Shape;185;p10">
            <a:extLst>
              <a:ext uri="{FF2B5EF4-FFF2-40B4-BE49-F238E27FC236}">
                <a16:creationId xmlns:a16="http://schemas.microsoft.com/office/drawing/2014/main" id="{5FE242B8-FA9B-9C4C-473C-3632D6931F44}"/>
              </a:ext>
            </a:extLst>
          </p:cNvPr>
          <p:cNvSpPr txBox="1"/>
          <p:nvPr/>
        </p:nvSpPr>
        <p:spPr>
          <a:xfrm>
            <a:off x="5133492" y="1720973"/>
            <a:ext cx="6321924" cy="55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ニーズが明確なユーザーに配信できる</a:t>
            </a:r>
            <a:endParaRPr sz="20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10">
            <a:extLst>
              <a:ext uri="{FF2B5EF4-FFF2-40B4-BE49-F238E27FC236}">
                <a16:creationId xmlns:a16="http://schemas.microsoft.com/office/drawing/2014/main" id="{45CA96BF-C2CD-86A5-0D8B-ADBB65F38B10}"/>
              </a:ext>
            </a:extLst>
          </p:cNvPr>
          <p:cNvSpPr txBox="1"/>
          <p:nvPr/>
        </p:nvSpPr>
        <p:spPr>
          <a:xfrm>
            <a:off x="5133492" y="2281305"/>
            <a:ext cx="6425586" cy="8194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05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「誹謗中傷 対応」と検索したユーザーは、</a:t>
            </a:r>
            <a:r>
              <a:rPr lang="ja-JP" altLang="en-US" sz="105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誹謗中傷の相談ができる弁護士を探している</a:t>
            </a:r>
            <a:r>
              <a:rPr lang="ja-JP" altLang="en-US" sz="105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可能性が高い。</a:t>
            </a:r>
            <a:endParaRPr lang="en-US" altLang="ja-JP" sz="105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05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このように、</a:t>
            </a:r>
            <a:r>
              <a:rPr lang="ja-JP" altLang="en-US" sz="105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明確なニーズがあり能動的に情報を得ようとしているユーザー</a:t>
            </a:r>
            <a:r>
              <a:rPr lang="ja-JP" altLang="en-US" sz="105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に広告を配信することができるため</a:t>
            </a:r>
            <a:r>
              <a:rPr lang="ja-JP" altLang="en-US" sz="105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クリックやコンバージョンが獲得しやすい</a:t>
            </a:r>
            <a:r>
              <a:rPr lang="ja-JP" altLang="en-US" sz="105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。</a:t>
            </a:r>
            <a:endParaRPr sz="105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87" name="Google Shape;187;p10">
            <a:extLst>
              <a:ext uri="{FF2B5EF4-FFF2-40B4-BE49-F238E27FC236}">
                <a16:creationId xmlns:a16="http://schemas.microsoft.com/office/drawing/2014/main" id="{0246DCF6-0EC1-9D17-6158-B41533CDC7A2}"/>
              </a:ext>
            </a:extLst>
          </p:cNvPr>
          <p:cNvCxnSpPr/>
          <p:nvPr/>
        </p:nvCxnSpPr>
        <p:spPr>
          <a:xfrm>
            <a:off x="5216423" y="3374101"/>
            <a:ext cx="6238993" cy="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grpSp>
        <p:nvGrpSpPr>
          <p:cNvPr id="188" name="Google Shape;188;p10">
            <a:extLst>
              <a:ext uri="{FF2B5EF4-FFF2-40B4-BE49-F238E27FC236}">
                <a16:creationId xmlns:a16="http://schemas.microsoft.com/office/drawing/2014/main" id="{FE830B21-5375-5737-49BC-946BBE3274C4}"/>
              </a:ext>
            </a:extLst>
          </p:cNvPr>
          <p:cNvGrpSpPr/>
          <p:nvPr/>
        </p:nvGrpSpPr>
        <p:grpSpPr>
          <a:xfrm>
            <a:off x="5133493" y="3852199"/>
            <a:ext cx="1610208" cy="381000"/>
            <a:chOff x="9121698" y="762435"/>
            <a:chExt cx="2709746" cy="642617"/>
          </a:xfrm>
        </p:grpSpPr>
        <p:sp>
          <p:nvSpPr>
            <p:cNvPr id="189" name="Google Shape;189;p10">
              <a:extLst>
                <a:ext uri="{FF2B5EF4-FFF2-40B4-BE49-F238E27FC236}">
                  <a16:creationId xmlns:a16="http://schemas.microsoft.com/office/drawing/2014/main" id="{EE897658-8F4D-FB42-6CFE-54252FDA2FD7}"/>
                </a:ext>
              </a:extLst>
            </p:cNvPr>
            <p:cNvSpPr/>
            <p:nvPr/>
          </p:nvSpPr>
          <p:spPr>
            <a:xfrm>
              <a:off x="9121698" y="762435"/>
              <a:ext cx="2709746" cy="642617"/>
            </a:xfrm>
            <a:prstGeom prst="roundRect">
              <a:avLst>
                <a:gd name="adj" fmla="val 48265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" name="Google Shape;190;p10">
              <a:extLst>
                <a:ext uri="{FF2B5EF4-FFF2-40B4-BE49-F238E27FC236}">
                  <a16:creationId xmlns:a16="http://schemas.microsoft.com/office/drawing/2014/main" id="{EAD61623-929C-BFF3-FF44-18987F6F37F9}"/>
                </a:ext>
              </a:extLst>
            </p:cNvPr>
            <p:cNvSpPr/>
            <p:nvPr/>
          </p:nvSpPr>
          <p:spPr>
            <a:xfrm>
              <a:off x="9184804" y="830053"/>
              <a:ext cx="512956" cy="50737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altLang="ja-JP" sz="9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endParaRPr dirty="0"/>
            </a:p>
          </p:txBody>
        </p:sp>
        <p:sp>
          <p:nvSpPr>
            <p:cNvPr id="191" name="Google Shape;191;p10">
              <a:extLst>
                <a:ext uri="{FF2B5EF4-FFF2-40B4-BE49-F238E27FC236}">
                  <a16:creationId xmlns:a16="http://schemas.microsoft.com/office/drawing/2014/main" id="{FFD203D5-6E15-6038-A4F7-881D37CA9C29}"/>
                </a:ext>
              </a:extLst>
            </p:cNvPr>
            <p:cNvSpPr txBox="1"/>
            <p:nvPr/>
          </p:nvSpPr>
          <p:spPr>
            <a:xfrm>
              <a:off x="9760865" y="863926"/>
              <a:ext cx="1649928" cy="42820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1050" b="1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デメリット</a:t>
              </a:r>
              <a:endParaRPr dirty="0"/>
            </a:p>
          </p:txBody>
        </p:sp>
      </p:grpSp>
      <p:sp>
        <p:nvSpPr>
          <p:cNvPr id="192" name="Google Shape;192;p10">
            <a:extLst>
              <a:ext uri="{FF2B5EF4-FFF2-40B4-BE49-F238E27FC236}">
                <a16:creationId xmlns:a16="http://schemas.microsoft.com/office/drawing/2014/main" id="{5460A413-3E5E-6E2D-9BA1-1A2620CE7CBF}"/>
              </a:ext>
            </a:extLst>
          </p:cNvPr>
          <p:cNvSpPr txBox="1"/>
          <p:nvPr/>
        </p:nvSpPr>
        <p:spPr>
          <a:xfrm>
            <a:off x="5133492" y="4303172"/>
            <a:ext cx="6321924" cy="55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クリック単価が高くなる可能性がある</a:t>
            </a:r>
            <a:endParaRPr sz="20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10">
            <a:extLst>
              <a:ext uri="{FF2B5EF4-FFF2-40B4-BE49-F238E27FC236}">
                <a16:creationId xmlns:a16="http://schemas.microsoft.com/office/drawing/2014/main" id="{918ED1C5-9A39-7A4C-D02F-425F471173AD}"/>
              </a:ext>
            </a:extLst>
          </p:cNvPr>
          <p:cNvSpPr txBox="1"/>
          <p:nvPr/>
        </p:nvSpPr>
        <p:spPr>
          <a:xfrm>
            <a:off x="5133492" y="4863504"/>
            <a:ext cx="6425586" cy="5770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05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同じキーワードを競合他社も設定している場合、クリック単価</a:t>
            </a:r>
            <a:r>
              <a:rPr lang="ja-JP" altLang="en-US" sz="1050" dirty="0">
                <a:solidFill>
                  <a:schemeClr val="dk1"/>
                </a:solidFill>
              </a:rPr>
              <a:t>が高くなる可能性がある。</a:t>
            </a:r>
            <a:endParaRPr lang="en-US" altLang="ja-JP" sz="105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05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また競合他社が多い場合は</a:t>
            </a:r>
            <a:r>
              <a:rPr lang="ja-JP" altLang="en-US" sz="105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広告が検索結果の上部に表示できるとは限らない</a:t>
            </a:r>
            <a:r>
              <a:rPr lang="ja-JP" altLang="en-US" sz="105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。</a:t>
            </a:r>
            <a:endParaRPr sz="105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p10">
            <a:extLst>
              <a:ext uri="{FF2B5EF4-FFF2-40B4-BE49-F238E27FC236}">
                <a16:creationId xmlns:a16="http://schemas.microsoft.com/office/drawing/2014/main" id="{E058AC22-337D-293F-9E39-EAF535B36B89}"/>
              </a:ext>
            </a:extLst>
          </p:cNvPr>
          <p:cNvSpPr/>
          <p:nvPr/>
        </p:nvSpPr>
        <p:spPr>
          <a:xfrm>
            <a:off x="756444" y="1966586"/>
            <a:ext cx="3064668" cy="420067"/>
          </a:xfrm>
          <a:prstGeom prst="roundRect">
            <a:avLst>
              <a:gd name="adj" fmla="val 44296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Google</a:t>
            </a:r>
            <a:r>
              <a:rPr lang="ja-JP" alt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／</a:t>
            </a:r>
            <a:r>
              <a:rPr lang="en-US" altLang="ja-JP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Yahoo!</a:t>
            </a:r>
          </a:p>
        </p:txBody>
      </p:sp>
    </p:spTree>
    <p:extLst>
      <p:ext uri="{BB962C8B-B14F-4D97-AF65-F5344CB8AC3E}">
        <p14:creationId xmlns:p14="http://schemas.microsoft.com/office/powerpoint/2010/main" val="2696200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>
          <a:extLst>
            <a:ext uri="{FF2B5EF4-FFF2-40B4-BE49-F238E27FC236}">
              <a16:creationId xmlns:a16="http://schemas.microsoft.com/office/drawing/2014/main" id="{04EB89FF-E9FC-4174-B413-44C0316C3B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0">
            <a:extLst>
              <a:ext uri="{FF2B5EF4-FFF2-40B4-BE49-F238E27FC236}">
                <a16:creationId xmlns:a16="http://schemas.microsoft.com/office/drawing/2014/main" id="{8A0178B9-B1B8-4B3B-B313-1476EE5DFF7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32922" y="861786"/>
            <a:ext cx="3649287" cy="10524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ja-JP" altLang="en-US" sz="3200" dirty="0"/>
              <a:t>ディスプレイ広告（リマケ）</a:t>
            </a:r>
            <a:endParaRPr sz="3200" dirty="0"/>
          </a:p>
        </p:txBody>
      </p:sp>
      <p:sp>
        <p:nvSpPr>
          <p:cNvPr id="178" name="Google Shape;178;p10">
            <a:extLst>
              <a:ext uri="{FF2B5EF4-FFF2-40B4-BE49-F238E27FC236}">
                <a16:creationId xmlns:a16="http://schemas.microsoft.com/office/drawing/2014/main" id="{B0F23285-FCAC-AA7D-7686-823C4BD4B902}"/>
              </a:ext>
            </a:extLst>
          </p:cNvPr>
          <p:cNvSpPr/>
          <p:nvPr/>
        </p:nvSpPr>
        <p:spPr>
          <a:xfrm>
            <a:off x="4940201" y="328840"/>
            <a:ext cx="6908899" cy="6242424"/>
          </a:xfrm>
          <a:prstGeom prst="roundRect">
            <a:avLst>
              <a:gd name="adj" fmla="val 2001"/>
            </a:avLst>
          </a:prstGeom>
          <a:solidFill>
            <a:srgbClr val="D0CEC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10">
            <a:extLst>
              <a:ext uri="{FF2B5EF4-FFF2-40B4-BE49-F238E27FC236}">
                <a16:creationId xmlns:a16="http://schemas.microsoft.com/office/drawing/2014/main" id="{8D8FAB5A-3789-0A7D-07E4-DA6211567B6D}"/>
              </a:ext>
            </a:extLst>
          </p:cNvPr>
          <p:cNvSpPr txBox="1"/>
          <p:nvPr/>
        </p:nvSpPr>
        <p:spPr>
          <a:xfrm>
            <a:off x="981075" y="348295"/>
            <a:ext cx="2914650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 dirty="0"/>
              <a:t>広告メニューの特徴</a:t>
            </a:r>
            <a:endParaRPr b="1" dirty="0"/>
          </a:p>
        </p:txBody>
      </p:sp>
      <p:cxnSp>
        <p:nvCxnSpPr>
          <p:cNvPr id="180" name="Google Shape;180;p10">
            <a:extLst>
              <a:ext uri="{FF2B5EF4-FFF2-40B4-BE49-F238E27FC236}">
                <a16:creationId xmlns:a16="http://schemas.microsoft.com/office/drawing/2014/main" id="{96E7D332-BBE0-79EA-8BCE-C10292F2B6B6}"/>
              </a:ext>
            </a:extLst>
          </p:cNvPr>
          <p:cNvCxnSpPr/>
          <p:nvPr/>
        </p:nvCxnSpPr>
        <p:spPr>
          <a:xfrm flipH="1">
            <a:off x="632922" y="359307"/>
            <a:ext cx="247044" cy="212857"/>
          </a:xfrm>
          <a:prstGeom prst="straightConnector1">
            <a:avLst/>
          </a:prstGeom>
          <a:noFill/>
          <a:ln w="38100" cap="rnd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grpSp>
        <p:nvGrpSpPr>
          <p:cNvPr id="181" name="Google Shape;181;p10">
            <a:extLst>
              <a:ext uri="{FF2B5EF4-FFF2-40B4-BE49-F238E27FC236}">
                <a16:creationId xmlns:a16="http://schemas.microsoft.com/office/drawing/2014/main" id="{77470023-EFA5-0F6D-9EC9-7A488CCBD9EA}"/>
              </a:ext>
            </a:extLst>
          </p:cNvPr>
          <p:cNvGrpSpPr/>
          <p:nvPr/>
        </p:nvGrpSpPr>
        <p:grpSpPr>
          <a:xfrm>
            <a:off x="5133493" y="1270000"/>
            <a:ext cx="1610208" cy="381000"/>
            <a:chOff x="9121698" y="762435"/>
            <a:chExt cx="2709746" cy="642617"/>
          </a:xfrm>
        </p:grpSpPr>
        <p:sp>
          <p:nvSpPr>
            <p:cNvPr id="182" name="Google Shape;182;p10">
              <a:extLst>
                <a:ext uri="{FF2B5EF4-FFF2-40B4-BE49-F238E27FC236}">
                  <a16:creationId xmlns:a16="http://schemas.microsoft.com/office/drawing/2014/main" id="{88EBCCB6-C9A7-934E-8B9A-4DEBB6C15DAE}"/>
                </a:ext>
              </a:extLst>
            </p:cNvPr>
            <p:cNvSpPr/>
            <p:nvPr/>
          </p:nvSpPr>
          <p:spPr>
            <a:xfrm>
              <a:off x="9121698" y="762435"/>
              <a:ext cx="2709746" cy="642617"/>
            </a:xfrm>
            <a:prstGeom prst="roundRect">
              <a:avLst>
                <a:gd name="adj" fmla="val 48265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3" name="Google Shape;183;p10">
              <a:extLst>
                <a:ext uri="{FF2B5EF4-FFF2-40B4-BE49-F238E27FC236}">
                  <a16:creationId xmlns:a16="http://schemas.microsoft.com/office/drawing/2014/main" id="{DEB5C6C4-E62B-C444-A240-CD6983301682}"/>
                </a:ext>
              </a:extLst>
            </p:cNvPr>
            <p:cNvSpPr/>
            <p:nvPr/>
          </p:nvSpPr>
          <p:spPr>
            <a:xfrm>
              <a:off x="9184804" y="830053"/>
              <a:ext cx="512956" cy="50737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9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１</a:t>
              </a:r>
              <a:endParaRPr dirty="0"/>
            </a:p>
          </p:txBody>
        </p:sp>
        <p:sp>
          <p:nvSpPr>
            <p:cNvPr id="184" name="Google Shape;184;p10">
              <a:extLst>
                <a:ext uri="{FF2B5EF4-FFF2-40B4-BE49-F238E27FC236}">
                  <a16:creationId xmlns:a16="http://schemas.microsoft.com/office/drawing/2014/main" id="{62423152-2248-E1BC-0928-165E135DB91E}"/>
                </a:ext>
              </a:extLst>
            </p:cNvPr>
            <p:cNvSpPr txBox="1"/>
            <p:nvPr/>
          </p:nvSpPr>
          <p:spPr>
            <a:xfrm>
              <a:off x="9760865" y="869641"/>
              <a:ext cx="1649928" cy="42820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1050" b="1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メリット</a:t>
              </a:r>
              <a:endParaRPr dirty="0"/>
            </a:p>
          </p:txBody>
        </p:sp>
      </p:grpSp>
      <p:sp>
        <p:nvSpPr>
          <p:cNvPr id="185" name="Google Shape;185;p10">
            <a:extLst>
              <a:ext uri="{FF2B5EF4-FFF2-40B4-BE49-F238E27FC236}">
                <a16:creationId xmlns:a16="http://schemas.microsoft.com/office/drawing/2014/main" id="{A741A3FB-4CFB-C125-B21D-E7D47C61B4F6}"/>
              </a:ext>
            </a:extLst>
          </p:cNvPr>
          <p:cNvSpPr txBox="1"/>
          <p:nvPr/>
        </p:nvSpPr>
        <p:spPr>
          <a:xfrm>
            <a:off x="5133492" y="1720973"/>
            <a:ext cx="6321924" cy="55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お問い合わせの取りこぼしを防げる</a:t>
            </a:r>
            <a:endParaRPr sz="20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10">
            <a:extLst>
              <a:ext uri="{FF2B5EF4-FFF2-40B4-BE49-F238E27FC236}">
                <a16:creationId xmlns:a16="http://schemas.microsoft.com/office/drawing/2014/main" id="{26D17A9D-6011-541E-70B9-A6B0705920AC}"/>
              </a:ext>
            </a:extLst>
          </p:cNvPr>
          <p:cNvSpPr txBox="1"/>
          <p:nvPr/>
        </p:nvSpPr>
        <p:spPr>
          <a:xfrm>
            <a:off x="5133492" y="2281305"/>
            <a:ext cx="6425586" cy="5770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05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過去にサイトやフォームに訪れたもののお問い合わせに至らなかったユーザーに</a:t>
            </a:r>
            <a:r>
              <a:rPr lang="ja-JP" altLang="en-US" sz="105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再度検討を促すことができる</a:t>
            </a:r>
            <a:r>
              <a:rPr lang="ja-JP" altLang="en-US" sz="105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ため、お問い合わせの取りこぼしを防げる。</a:t>
            </a:r>
            <a:endParaRPr sz="105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87" name="Google Shape;187;p10">
            <a:extLst>
              <a:ext uri="{FF2B5EF4-FFF2-40B4-BE49-F238E27FC236}">
                <a16:creationId xmlns:a16="http://schemas.microsoft.com/office/drawing/2014/main" id="{088D7A4E-FE71-9BE4-14B0-4365288F00DD}"/>
              </a:ext>
            </a:extLst>
          </p:cNvPr>
          <p:cNvCxnSpPr/>
          <p:nvPr/>
        </p:nvCxnSpPr>
        <p:spPr>
          <a:xfrm>
            <a:off x="5216423" y="3374101"/>
            <a:ext cx="6238993" cy="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grpSp>
        <p:nvGrpSpPr>
          <p:cNvPr id="188" name="Google Shape;188;p10">
            <a:extLst>
              <a:ext uri="{FF2B5EF4-FFF2-40B4-BE49-F238E27FC236}">
                <a16:creationId xmlns:a16="http://schemas.microsoft.com/office/drawing/2014/main" id="{E8820696-FE30-B0F0-F433-9BF803C9CE9C}"/>
              </a:ext>
            </a:extLst>
          </p:cNvPr>
          <p:cNvGrpSpPr/>
          <p:nvPr/>
        </p:nvGrpSpPr>
        <p:grpSpPr>
          <a:xfrm>
            <a:off x="5133493" y="3852199"/>
            <a:ext cx="1610208" cy="381000"/>
            <a:chOff x="9121698" y="762435"/>
            <a:chExt cx="2709746" cy="642617"/>
          </a:xfrm>
        </p:grpSpPr>
        <p:sp>
          <p:nvSpPr>
            <p:cNvPr id="189" name="Google Shape;189;p10">
              <a:extLst>
                <a:ext uri="{FF2B5EF4-FFF2-40B4-BE49-F238E27FC236}">
                  <a16:creationId xmlns:a16="http://schemas.microsoft.com/office/drawing/2014/main" id="{4290F7FA-D33A-6D6D-8690-57249F830080}"/>
                </a:ext>
              </a:extLst>
            </p:cNvPr>
            <p:cNvSpPr/>
            <p:nvPr/>
          </p:nvSpPr>
          <p:spPr>
            <a:xfrm>
              <a:off x="9121698" y="762435"/>
              <a:ext cx="2709746" cy="642617"/>
            </a:xfrm>
            <a:prstGeom prst="roundRect">
              <a:avLst>
                <a:gd name="adj" fmla="val 48265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" name="Google Shape;190;p10">
              <a:extLst>
                <a:ext uri="{FF2B5EF4-FFF2-40B4-BE49-F238E27FC236}">
                  <a16:creationId xmlns:a16="http://schemas.microsoft.com/office/drawing/2014/main" id="{F5C62B17-411C-7C56-AC04-E68E6D28B2C1}"/>
                </a:ext>
              </a:extLst>
            </p:cNvPr>
            <p:cNvSpPr/>
            <p:nvPr/>
          </p:nvSpPr>
          <p:spPr>
            <a:xfrm>
              <a:off x="9184804" y="830053"/>
              <a:ext cx="512956" cy="50737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altLang="ja-JP" sz="9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endParaRPr dirty="0"/>
            </a:p>
          </p:txBody>
        </p:sp>
        <p:sp>
          <p:nvSpPr>
            <p:cNvPr id="191" name="Google Shape;191;p10">
              <a:extLst>
                <a:ext uri="{FF2B5EF4-FFF2-40B4-BE49-F238E27FC236}">
                  <a16:creationId xmlns:a16="http://schemas.microsoft.com/office/drawing/2014/main" id="{82A068CB-A9B1-854D-F4E7-54F867DBFABE}"/>
                </a:ext>
              </a:extLst>
            </p:cNvPr>
            <p:cNvSpPr txBox="1"/>
            <p:nvPr/>
          </p:nvSpPr>
          <p:spPr>
            <a:xfrm>
              <a:off x="9760865" y="863926"/>
              <a:ext cx="1649928" cy="42820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1050" b="1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デメリット</a:t>
              </a:r>
              <a:endParaRPr dirty="0"/>
            </a:p>
          </p:txBody>
        </p:sp>
      </p:grpSp>
      <p:sp>
        <p:nvSpPr>
          <p:cNvPr id="192" name="Google Shape;192;p10">
            <a:extLst>
              <a:ext uri="{FF2B5EF4-FFF2-40B4-BE49-F238E27FC236}">
                <a16:creationId xmlns:a16="http://schemas.microsoft.com/office/drawing/2014/main" id="{7FB22953-4E44-D8C0-FB1F-C6F534BCEB2D}"/>
              </a:ext>
            </a:extLst>
          </p:cNvPr>
          <p:cNvSpPr txBox="1"/>
          <p:nvPr/>
        </p:nvSpPr>
        <p:spPr>
          <a:xfrm>
            <a:off x="5133492" y="4303172"/>
            <a:ext cx="6321924" cy="55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広告の表示機会が限られる</a:t>
            </a:r>
          </a:p>
        </p:txBody>
      </p:sp>
      <p:sp>
        <p:nvSpPr>
          <p:cNvPr id="193" name="Google Shape;193;p10">
            <a:extLst>
              <a:ext uri="{FF2B5EF4-FFF2-40B4-BE49-F238E27FC236}">
                <a16:creationId xmlns:a16="http://schemas.microsoft.com/office/drawing/2014/main" id="{B5FF5DCA-7347-3123-90EB-B0012F2287E8}"/>
              </a:ext>
            </a:extLst>
          </p:cNvPr>
          <p:cNvSpPr txBox="1"/>
          <p:nvPr/>
        </p:nvSpPr>
        <p:spPr>
          <a:xfrm>
            <a:off x="5133492" y="4863504"/>
            <a:ext cx="6425586" cy="334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05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サイト訪問者の数が少ない</a:t>
            </a:r>
            <a:r>
              <a:rPr lang="ja-JP" altLang="en-US" sz="105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と、広告が表示される回数が少なくなる可能性がある。</a:t>
            </a:r>
            <a:endParaRPr sz="105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p10">
            <a:extLst>
              <a:ext uri="{FF2B5EF4-FFF2-40B4-BE49-F238E27FC236}">
                <a16:creationId xmlns:a16="http://schemas.microsoft.com/office/drawing/2014/main" id="{30809E4F-A809-F402-2D33-4D6707EBD9BE}"/>
              </a:ext>
            </a:extLst>
          </p:cNvPr>
          <p:cNvSpPr/>
          <p:nvPr/>
        </p:nvSpPr>
        <p:spPr>
          <a:xfrm>
            <a:off x="756444" y="1966586"/>
            <a:ext cx="3064668" cy="420067"/>
          </a:xfrm>
          <a:prstGeom prst="roundRect">
            <a:avLst>
              <a:gd name="adj" fmla="val 44296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Google</a:t>
            </a:r>
            <a:r>
              <a:rPr lang="ja-JP" alt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／</a:t>
            </a:r>
            <a:r>
              <a:rPr lang="en-US" altLang="ja-JP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Yahoo!</a:t>
            </a:r>
          </a:p>
        </p:txBody>
      </p:sp>
      <p:pic>
        <p:nvPicPr>
          <p:cNvPr id="4" name="グラフィックス 3" descr="画像 枠線">
            <a:extLst>
              <a:ext uri="{FF2B5EF4-FFF2-40B4-BE49-F238E27FC236}">
                <a16:creationId xmlns:a16="http://schemas.microsoft.com/office/drawing/2014/main" id="{33F15980-A409-2B05-597A-2E6074EBD2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52195" y="4975962"/>
            <a:ext cx="1673166" cy="1673166"/>
          </a:xfrm>
          <a:prstGeom prst="rect">
            <a:avLst/>
          </a:prstGeom>
        </p:spPr>
      </p:pic>
      <p:sp>
        <p:nvSpPr>
          <p:cNvPr id="2" name="Google Shape;186;p10">
            <a:extLst>
              <a:ext uri="{FF2B5EF4-FFF2-40B4-BE49-F238E27FC236}">
                <a16:creationId xmlns:a16="http://schemas.microsoft.com/office/drawing/2014/main" id="{5E614329-2886-204E-2E0D-0B950FFBC1AB}"/>
              </a:ext>
            </a:extLst>
          </p:cNvPr>
          <p:cNvSpPr txBox="1"/>
          <p:nvPr/>
        </p:nvSpPr>
        <p:spPr>
          <a:xfrm>
            <a:off x="569078" y="2638171"/>
            <a:ext cx="3776973" cy="2308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dirty="0">
                <a:solidFill>
                  <a:schemeClr val="dk1"/>
                </a:solidFill>
              </a:rPr>
              <a:t>ウェブサイトの広告枠に表示される</a:t>
            </a:r>
            <a:endParaRPr lang="en-US" altLang="ja-JP" sz="160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dirty="0">
                <a:solidFill>
                  <a:schemeClr val="dk1"/>
                </a:solidFill>
              </a:rPr>
              <a:t>画像形式の広告。</a:t>
            </a:r>
            <a:r>
              <a:rPr lang="ja-JP" altLang="en-US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リマケでは過去に</a:t>
            </a:r>
            <a:endParaRPr lang="en-US" altLang="ja-JP" sz="1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自社の</a:t>
            </a:r>
            <a:r>
              <a:rPr lang="en-US" altLang="ja-JP" sz="1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Web</a:t>
            </a:r>
            <a:r>
              <a:rPr lang="ja-JP" altLang="en-US" sz="1600" b="1" dirty="0">
                <a:solidFill>
                  <a:schemeClr val="dk1"/>
                </a:solidFill>
              </a:rPr>
              <a:t>サイトやフォーム等に訪れたユーザー</a:t>
            </a:r>
            <a:r>
              <a:rPr lang="ja-JP" altLang="en-US" sz="1600" dirty="0">
                <a:solidFill>
                  <a:schemeClr val="dk1"/>
                </a:solidFill>
              </a:rPr>
              <a:t>に配信できるため、お問い合わせの取りこぼしを防げる。</a:t>
            </a:r>
            <a:endParaRPr lang="ja-JP" altLang="en-US" sz="1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クリック単価：</a:t>
            </a:r>
            <a:r>
              <a:rPr lang="ja-JP" altLang="en-US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数十円～</a:t>
            </a:r>
            <a:r>
              <a:rPr lang="en-US" altLang="ja-JP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</a:t>
            </a:r>
            <a:r>
              <a:rPr lang="ja-JP" altLang="en-US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円前後</a:t>
            </a:r>
          </a:p>
        </p:txBody>
      </p:sp>
    </p:spTree>
    <p:extLst>
      <p:ext uri="{BB962C8B-B14F-4D97-AF65-F5344CB8AC3E}">
        <p14:creationId xmlns:p14="http://schemas.microsoft.com/office/powerpoint/2010/main" val="3035713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14"/>
          <p:cNvSpPr txBox="1">
            <a:spLocks noGrp="1"/>
          </p:cNvSpPr>
          <p:nvPr>
            <p:ph type="title"/>
          </p:nvPr>
        </p:nvSpPr>
        <p:spPr>
          <a:xfrm>
            <a:off x="640469" y="802368"/>
            <a:ext cx="6787942" cy="7351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ja-JP" altLang="en-US" dirty="0"/>
              <a:t>月予算</a:t>
            </a:r>
            <a:r>
              <a:rPr lang="en-US" altLang="ja-JP" dirty="0"/>
              <a:t>100</a:t>
            </a:r>
            <a:r>
              <a:rPr lang="ja-JP" altLang="en-US" dirty="0"/>
              <a:t>万円の配信シミュレーション</a:t>
            </a:r>
            <a:endParaRPr dirty="0"/>
          </a:p>
        </p:txBody>
      </p:sp>
      <p:sp>
        <p:nvSpPr>
          <p:cNvPr id="266" name="Google Shape;266;p14"/>
          <p:cNvSpPr txBox="1"/>
          <p:nvPr/>
        </p:nvSpPr>
        <p:spPr>
          <a:xfrm>
            <a:off x="981075" y="348295"/>
            <a:ext cx="2914650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dirty="0"/>
              <a:t>広告配信シミュレーション</a:t>
            </a:r>
            <a:endParaRPr dirty="0"/>
          </a:p>
        </p:txBody>
      </p:sp>
      <p:cxnSp>
        <p:nvCxnSpPr>
          <p:cNvPr id="267" name="Google Shape;267;p14"/>
          <p:cNvCxnSpPr/>
          <p:nvPr/>
        </p:nvCxnSpPr>
        <p:spPr>
          <a:xfrm flipH="1">
            <a:off x="632922" y="359307"/>
            <a:ext cx="247044" cy="212857"/>
          </a:xfrm>
          <a:prstGeom prst="straightConnector1">
            <a:avLst/>
          </a:prstGeom>
          <a:noFill/>
          <a:ln w="38100" cap="rnd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" name="Google Shape;297;p16">
            <a:extLst>
              <a:ext uri="{FF2B5EF4-FFF2-40B4-BE49-F238E27FC236}">
                <a16:creationId xmlns:a16="http://schemas.microsoft.com/office/drawing/2014/main" id="{D83E1BB4-A56D-951B-8B23-6550C44D09FA}"/>
              </a:ext>
            </a:extLst>
          </p:cNvPr>
          <p:cNvSpPr/>
          <p:nvPr/>
        </p:nvSpPr>
        <p:spPr>
          <a:xfrm>
            <a:off x="632922" y="1767757"/>
            <a:ext cx="10857274" cy="609971"/>
          </a:xfrm>
          <a:prstGeom prst="roundRect">
            <a:avLst>
              <a:gd name="adj" fmla="val 46990"/>
            </a:avLst>
          </a:pr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298;p16">
            <a:extLst>
              <a:ext uri="{FF2B5EF4-FFF2-40B4-BE49-F238E27FC236}">
                <a16:creationId xmlns:a16="http://schemas.microsoft.com/office/drawing/2014/main" id="{F2FA963F-0871-F822-2415-B94E5767E56B}"/>
              </a:ext>
            </a:extLst>
          </p:cNvPr>
          <p:cNvSpPr txBox="1"/>
          <p:nvPr/>
        </p:nvSpPr>
        <p:spPr>
          <a:xfrm>
            <a:off x="1269969" y="1857303"/>
            <a:ext cx="5652108" cy="415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4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獲得に特化した媒体で配信する</a:t>
            </a:r>
            <a:endParaRPr sz="14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311;p16">
            <a:extLst>
              <a:ext uri="{FF2B5EF4-FFF2-40B4-BE49-F238E27FC236}">
                <a16:creationId xmlns:a16="http://schemas.microsoft.com/office/drawing/2014/main" id="{E8CA00E0-0C37-B325-4532-556E7A02DC71}"/>
              </a:ext>
            </a:extLst>
          </p:cNvPr>
          <p:cNvSpPr/>
          <p:nvPr/>
        </p:nvSpPr>
        <p:spPr>
          <a:xfrm>
            <a:off x="686710" y="1819285"/>
            <a:ext cx="500342" cy="495792"/>
          </a:xfrm>
          <a:prstGeom prst="ellipse">
            <a:avLst/>
          </a:prstGeom>
          <a:solidFill>
            <a:schemeClr val="dk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312;p16">
            <a:extLst>
              <a:ext uri="{FF2B5EF4-FFF2-40B4-BE49-F238E27FC236}">
                <a16:creationId xmlns:a16="http://schemas.microsoft.com/office/drawing/2014/main" id="{2B6B7FF6-D8D6-DDDC-1E04-802CECB47F72}"/>
              </a:ext>
            </a:extLst>
          </p:cNvPr>
          <p:cNvSpPr txBox="1"/>
          <p:nvPr/>
        </p:nvSpPr>
        <p:spPr>
          <a:xfrm>
            <a:off x="686710" y="1940243"/>
            <a:ext cx="560073" cy="253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05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endParaRPr dirty="0"/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48993260-0E25-C6AA-05DF-D47676CBF3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05570"/>
              </p:ext>
            </p:extLst>
          </p:nvPr>
        </p:nvGraphicFramePr>
        <p:xfrm>
          <a:off x="838199" y="3117669"/>
          <a:ext cx="10515602" cy="1308046"/>
        </p:xfrm>
        <a:graphic>
          <a:graphicData uri="http://schemas.openxmlformats.org/drawingml/2006/table">
            <a:tbl>
              <a:tblPr/>
              <a:tblGrid>
                <a:gridCol w="1857170">
                  <a:extLst>
                    <a:ext uri="{9D8B030D-6E8A-4147-A177-3AD203B41FA5}">
                      <a16:colId xmlns:a16="http://schemas.microsoft.com/office/drawing/2014/main" val="1019202023"/>
                    </a:ext>
                  </a:extLst>
                </a:gridCol>
                <a:gridCol w="1079167">
                  <a:extLst>
                    <a:ext uri="{9D8B030D-6E8A-4147-A177-3AD203B41FA5}">
                      <a16:colId xmlns:a16="http://schemas.microsoft.com/office/drawing/2014/main" val="933644162"/>
                    </a:ext>
                  </a:extLst>
                </a:gridCol>
                <a:gridCol w="1079167">
                  <a:extLst>
                    <a:ext uri="{9D8B030D-6E8A-4147-A177-3AD203B41FA5}">
                      <a16:colId xmlns:a16="http://schemas.microsoft.com/office/drawing/2014/main" val="2678864746"/>
                    </a:ext>
                  </a:extLst>
                </a:gridCol>
                <a:gridCol w="1079167">
                  <a:extLst>
                    <a:ext uri="{9D8B030D-6E8A-4147-A177-3AD203B41FA5}">
                      <a16:colId xmlns:a16="http://schemas.microsoft.com/office/drawing/2014/main" val="3067406279"/>
                    </a:ext>
                  </a:extLst>
                </a:gridCol>
                <a:gridCol w="1079167">
                  <a:extLst>
                    <a:ext uri="{9D8B030D-6E8A-4147-A177-3AD203B41FA5}">
                      <a16:colId xmlns:a16="http://schemas.microsoft.com/office/drawing/2014/main" val="2802168729"/>
                    </a:ext>
                  </a:extLst>
                </a:gridCol>
                <a:gridCol w="1091715">
                  <a:extLst>
                    <a:ext uri="{9D8B030D-6E8A-4147-A177-3AD203B41FA5}">
                      <a16:colId xmlns:a16="http://schemas.microsoft.com/office/drawing/2014/main" val="466400772"/>
                    </a:ext>
                  </a:extLst>
                </a:gridCol>
                <a:gridCol w="1091715">
                  <a:extLst>
                    <a:ext uri="{9D8B030D-6E8A-4147-A177-3AD203B41FA5}">
                      <a16:colId xmlns:a16="http://schemas.microsoft.com/office/drawing/2014/main" val="2555242476"/>
                    </a:ext>
                  </a:extLst>
                </a:gridCol>
                <a:gridCol w="1079167">
                  <a:extLst>
                    <a:ext uri="{9D8B030D-6E8A-4147-A177-3AD203B41FA5}">
                      <a16:colId xmlns:a16="http://schemas.microsoft.com/office/drawing/2014/main" val="3182190088"/>
                    </a:ext>
                  </a:extLst>
                </a:gridCol>
                <a:gridCol w="1079167">
                  <a:extLst>
                    <a:ext uri="{9D8B030D-6E8A-4147-A177-3AD203B41FA5}">
                      <a16:colId xmlns:a16="http://schemas.microsoft.com/office/drawing/2014/main" val="3683885384"/>
                    </a:ext>
                  </a:extLst>
                </a:gridCol>
              </a:tblGrid>
              <a:tr h="25522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媒体</a:t>
                      </a:r>
                    </a:p>
                  </a:txBody>
                  <a:tcPr marL="6274" marR="6274" marT="6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表示回数</a:t>
                      </a:r>
                    </a:p>
                  </a:txBody>
                  <a:tcPr marL="6274" marR="6274" marT="6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クリック数</a:t>
                      </a:r>
                    </a:p>
                  </a:txBody>
                  <a:tcPr marL="6274" marR="6274" marT="6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クリック率</a:t>
                      </a:r>
                    </a:p>
                  </a:txBody>
                  <a:tcPr marL="6274" marR="6274" marT="6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クリック単価</a:t>
                      </a:r>
                    </a:p>
                  </a:txBody>
                  <a:tcPr marL="6274" marR="6274" marT="6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コスト</a:t>
                      </a:r>
                    </a:p>
                  </a:txBody>
                  <a:tcPr marL="6274" marR="6274" marT="6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CV</a:t>
                      </a:r>
                    </a:p>
                  </a:txBody>
                  <a:tcPr marL="6274" marR="6274" marT="6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CV</a:t>
                      </a:r>
                      <a:r>
                        <a:rPr lang="ja-JP" alt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率</a:t>
                      </a:r>
                    </a:p>
                  </a:txBody>
                  <a:tcPr marL="6274" marR="6274" marT="6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CPA</a:t>
                      </a:r>
                    </a:p>
                  </a:txBody>
                  <a:tcPr marL="6274" marR="6274" marT="6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18897"/>
                  </a:ext>
                </a:extLst>
              </a:tr>
              <a:tr h="3509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G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検索（一般）</a:t>
                      </a:r>
                    </a:p>
                  </a:txBody>
                  <a:tcPr marL="6274" marR="6274" marT="6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21,700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1,220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5.62%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¥410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¥500,000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0.90%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¥45,556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3203694"/>
                  </a:ext>
                </a:extLst>
              </a:tr>
              <a:tr h="35093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Y検索（一般）</a:t>
                      </a:r>
                    </a:p>
                  </a:txBody>
                  <a:tcPr marL="6274" marR="6274" marT="6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31,857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1,370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4.30%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¥365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¥500,000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0.88%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¥41,667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0037051"/>
                  </a:ext>
                </a:extLst>
              </a:tr>
              <a:tr h="35093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合計</a:t>
                      </a:r>
                    </a:p>
                  </a:txBody>
                  <a:tcPr marL="6274" marR="6274" marT="6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53,557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2,589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4.83%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¥386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¥1,000,000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0.89%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¥43,524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3305049"/>
                  </a:ext>
                </a:extLst>
              </a:tr>
            </a:tbl>
          </a:graphicData>
        </a:graphic>
      </p:graphicFrame>
      <p:sp>
        <p:nvSpPr>
          <p:cNvPr id="8" name="Google Shape;266;p14">
            <a:extLst>
              <a:ext uri="{FF2B5EF4-FFF2-40B4-BE49-F238E27FC236}">
                <a16:creationId xmlns:a16="http://schemas.microsoft.com/office/drawing/2014/main" id="{09A546A9-E8B2-33E3-6284-131ABED05509}"/>
              </a:ext>
            </a:extLst>
          </p:cNvPr>
          <p:cNvSpPr txBox="1"/>
          <p:nvPr/>
        </p:nvSpPr>
        <p:spPr>
          <a:xfrm>
            <a:off x="838199" y="5624785"/>
            <a:ext cx="7821499" cy="600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100" i="0" dirty="0">
                <a:solidFill>
                  <a:srgbClr val="131311"/>
                </a:solidFill>
                <a:effectLst/>
                <a:latin typeface="heisei-kaku-gothic-std"/>
              </a:rPr>
              <a:t>※CV</a:t>
            </a:r>
            <a:r>
              <a:rPr lang="ja-JP" altLang="en-US" sz="1100" i="0" dirty="0">
                <a:solidFill>
                  <a:srgbClr val="131311"/>
                </a:solidFill>
                <a:effectLst/>
                <a:latin typeface="heisei-kaku-gothic-std"/>
              </a:rPr>
              <a:t>は小数点以下切り捨て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100" i="0" dirty="0">
                <a:solidFill>
                  <a:srgbClr val="131311"/>
                </a:solidFill>
                <a:effectLst/>
                <a:latin typeface="heisei-kaku-gothic-std"/>
              </a:rPr>
              <a:t>※</a:t>
            </a:r>
            <a:r>
              <a:rPr lang="ja-JP" altLang="en-US" sz="1100" i="0" dirty="0">
                <a:solidFill>
                  <a:srgbClr val="131311"/>
                </a:solidFill>
                <a:effectLst/>
                <a:latin typeface="heisei-kaku-gothic-std"/>
              </a:rPr>
              <a:t>上記のシミュレーションはプラン提案の</a:t>
            </a:r>
            <a:r>
              <a:rPr lang="en-US" altLang="ja-JP" sz="1100" i="0" dirty="0">
                <a:solidFill>
                  <a:srgbClr val="131311"/>
                </a:solidFill>
                <a:effectLst/>
                <a:latin typeface="heisei-kaku-gothic-std"/>
              </a:rPr>
              <a:t>1</a:t>
            </a:r>
            <a:r>
              <a:rPr lang="ja-JP" altLang="en-US" sz="1100" i="0" dirty="0">
                <a:solidFill>
                  <a:srgbClr val="131311"/>
                </a:solidFill>
                <a:effectLst/>
                <a:latin typeface="heisei-kaku-gothic-std"/>
              </a:rPr>
              <a:t>例であり、成果を保証するものではありません。</a:t>
            </a:r>
            <a:br>
              <a:rPr lang="ja-JP" altLang="en-US" sz="1100" dirty="0"/>
            </a:br>
            <a:r>
              <a:rPr lang="en-US" altLang="ja-JP" sz="1100" i="0" dirty="0">
                <a:solidFill>
                  <a:srgbClr val="131311"/>
                </a:solidFill>
                <a:effectLst/>
                <a:latin typeface="heisei-kaku-gothic-std"/>
              </a:rPr>
              <a:t>※</a:t>
            </a:r>
            <a:r>
              <a:rPr lang="ja-JP" altLang="en-US" sz="1100" i="0" dirty="0">
                <a:solidFill>
                  <a:srgbClr val="131311"/>
                </a:solidFill>
                <a:effectLst/>
                <a:latin typeface="heisei-kaku-gothic-std"/>
              </a:rPr>
              <a:t>詳細のシミュレーションデータについては弊社にお問い合わせください。</a:t>
            </a:r>
            <a:endParaRPr lang="ja-JP" altLang="en-US" sz="11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>
          <a:extLst>
            <a:ext uri="{FF2B5EF4-FFF2-40B4-BE49-F238E27FC236}">
              <a16:creationId xmlns:a16="http://schemas.microsoft.com/office/drawing/2014/main" id="{C3DD42E1-BC5A-DC49-DF51-E33D841DA6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14">
            <a:extLst>
              <a:ext uri="{FF2B5EF4-FFF2-40B4-BE49-F238E27FC236}">
                <a16:creationId xmlns:a16="http://schemas.microsoft.com/office/drawing/2014/main" id="{250996FE-4731-64CE-A4C7-F68153C2D95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40469" y="802368"/>
            <a:ext cx="6787942" cy="7351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ja-JP" altLang="en-US" dirty="0"/>
              <a:t>月予算</a:t>
            </a:r>
            <a:r>
              <a:rPr lang="en-US" altLang="ja-JP" dirty="0"/>
              <a:t>300</a:t>
            </a:r>
            <a:r>
              <a:rPr lang="ja-JP" altLang="en-US" dirty="0"/>
              <a:t>万円の配信シミュレーション</a:t>
            </a:r>
            <a:endParaRPr dirty="0"/>
          </a:p>
        </p:txBody>
      </p:sp>
      <p:sp>
        <p:nvSpPr>
          <p:cNvPr id="266" name="Google Shape;266;p14">
            <a:extLst>
              <a:ext uri="{FF2B5EF4-FFF2-40B4-BE49-F238E27FC236}">
                <a16:creationId xmlns:a16="http://schemas.microsoft.com/office/drawing/2014/main" id="{08DD3C05-9078-5377-7A59-A57A1CA084D9}"/>
              </a:ext>
            </a:extLst>
          </p:cNvPr>
          <p:cNvSpPr txBox="1"/>
          <p:nvPr/>
        </p:nvSpPr>
        <p:spPr>
          <a:xfrm>
            <a:off x="981075" y="348295"/>
            <a:ext cx="2914650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dirty="0"/>
              <a:t>広告配信シミュレーション</a:t>
            </a:r>
            <a:endParaRPr dirty="0"/>
          </a:p>
        </p:txBody>
      </p:sp>
      <p:cxnSp>
        <p:nvCxnSpPr>
          <p:cNvPr id="267" name="Google Shape;267;p14">
            <a:extLst>
              <a:ext uri="{FF2B5EF4-FFF2-40B4-BE49-F238E27FC236}">
                <a16:creationId xmlns:a16="http://schemas.microsoft.com/office/drawing/2014/main" id="{8A8683B2-C241-B48D-4857-73BCCCB0076B}"/>
              </a:ext>
            </a:extLst>
          </p:cNvPr>
          <p:cNvCxnSpPr/>
          <p:nvPr/>
        </p:nvCxnSpPr>
        <p:spPr>
          <a:xfrm flipH="1">
            <a:off x="632922" y="359307"/>
            <a:ext cx="247044" cy="212857"/>
          </a:xfrm>
          <a:prstGeom prst="straightConnector1">
            <a:avLst/>
          </a:prstGeom>
          <a:noFill/>
          <a:ln w="38100" cap="rnd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" name="Google Shape;297;p16">
            <a:extLst>
              <a:ext uri="{FF2B5EF4-FFF2-40B4-BE49-F238E27FC236}">
                <a16:creationId xmlns:a16="http://schemas.microsoft.com/office/drawing/2014/main" id="{5046BC9B-73D7-7377-524D-E5A21F868F4E}"/>
              </a:ext>
            </a:extLst>
          </p:cNvPr>
          <p:cNvSpPr/>
          <p:nvPr/>
        </p:nvSpPr>
        <p:spPr>
          <a:xfrm>
            <a:off x="632922" y="1767757"/>
            <a:ext cx="10857274" cy="609971"/>
          </a:xfrm>
          <a:prstGeom prst="roundRect">
            <a:avLst>
              <a:gd name="adj" fmla="val 46990"/>
            </a:avLst>
          </a:pr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298;p16">
            <a:extLst>
              <a:ext uri="{FF2B5EF4-FFF2-40B4-BE49-F238E27FC236}">
                <a16:creationId xmlns:a16="http://schemas.microsoft.com/office/drawing/2014/main" id="{C69B7302-03D5-0075-2E36-A95DAB5FBC3B}"/>
              </a:ext>
            </a:extLst>
          </p:cNvPr>
          <p:cNvSpPr txBox="1"/>
          <p:nvPr/>
        </p:nvSpPr>
        <p:spPr>
          <a:xfrm>
            <a:off x="1269969" y="1857303"/>
            <a:ext cx="9293528" cy="415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 i="0" dirty="0">
                <a:solidFill>
                  <a:srgbClr val="131311"/>
                </a:solidFill>
                <a:effectLst/>
                <a:latin typeface="heisei-kaku-gothic-std"/>
              </a:rPr>
              <a:t>ディスプレイ広告にも追加で配信する。</a:t>
            </a:r>
            <a:endParaRPr lang="ja-JP" altLang="en-US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311;p16">
            <a:extLst>
              <a:ext uri="{FF2B5EF4-FFF2-40B4-BE49-F238E27FC236}">
                <a16:creationId xmlns:a16="http://schemas.microsoft.com/office/drawing/2014/main" id="{BB1439A7-186C-E6E6-2E06-2B76D063E35E}"/>
              </a:ext>
            </a:extLst>
          </p:cNvPr>
          <p:cNvSpPr/>
          <p:nvPr/>
        </p:nvSpPr>
        <p:spPr>
          <a:xfrm>
            <a:off x="686710" y="1819285"/>
            <a:ext cx="500342" cy="495792"/>
          </a:xfrm>
          <a:prstGeom prst="ellipse">
            <a:avLst/>
          </a:prstGeom>
          <a:solidFill>
            <a:schemeClr val="dk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312;p16">
            <a:extLst>
              <a:ext uri="{FF2B5EF4-FFF2-40B4-BE49-F238E27FC236}">
                <a16:creationId xmlns:a16="http://schemas.microsoft.com/office/drawing/2014/main" id="{4E492D8D-9618-B22B-F22B-A47B5B9BD558}"/>
              </a:ext>
            </a:extLst>
          </p:cNvPr>
          <p:cNvSpPr txBox="1"/>
          <p:nvPr/>
        </p:nvSpPr>
        <p:spPr>
          <a:xfrm>
            <a:off x="686710" y="1940243"/>
            <a:ext cx="560073" cy="253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05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endParaRPr dirty="0"/>
          </a:p>
        </p:txBody>
      </p:sp>
      <p:sp>
        <p:nvSpPr>
          <p:cNvPr id="7" name="Google Shape;266;p14">
            <a:extLst>
              <a:ext uri="{FF2B5EF4-FFF2-40B4-BE49-F238E27FC236}">
                <a16:creationId xmlns:a16="http://schemas.microsoft.com/office/drawing/2014/main" id="{B3C6B7E3-5592-3AB2-C875-2E37B330FDFB}"/>
              </a:ext>
            </a:extLst>
          </p:cNvPr>
          <p:cNvSpPr txBox="1"/>
          <p:nvPr/>
        </p:nvSpPr>
        <p:spPr>
          <a:xfrm>
            <a:off x="838199" y="5624785"/>
            <a:ext cx="7821499" cy="600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100" i="0" dirty="0">
                <a:solidFill>
                  <a:srgbClr val="131311"/>
                </a:solidFill>
                <a:effectLst/>
                <a:latin typeface="heisei-kaku-gothic-std"/>
              </a:rPr>
              <a:t>※CV</a:t>
            </a:r>
            <a:r>
              <a:rPr lang="ja-JP" altLang="en-US" sz="1100" i="0" dirty="0">
                <a:solidFill>
                  <a:srgbClr val="131311"/>
                </a:solidFill>
                <a:effectLst/>
                <a:latin typeface="heisei-kaku-gothic-std"/>
              </a:rPr>
              <a:t>は小数点以下切り捨て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100" i="0" dirty="0">
                <a:solidFill>
                  <a:srgbClr val="131311"/>
                </a:solidFill>
                <a:effectLst/>
                <a:latin typeface="heisei-kaku-gothic-std"/>
              </a:rPr>
              <a:t>※</a:t>
            </a:r>
            <a:r>
              <a:rPr lang="ja-JP" altLang="en-US" sz="1100" i="0" dirty="0">
                <a:solidFill>
                  <a:srgbClr val="131311"/>
                </a:solidFill>
                <a:effectLst/>
                <a:latin typeface="heisei-kaku-gothic-std"/>
              </a:rPr>
              <a:t>上記のシミュレーションはプラン提案の</a:t>
            </a:r>
            <a:r>
              <a:rPr lang="en-US" altLang="ja-JP" sz="1100" i="0" dirty="0">
                <a:solidFill>
                  <a:srgbClr val="131311"/>
                </a:solidFill>
                <a:effectLst/>
                <a:latin typeface="heisei-kaku-gothic-std"/>
              </a:rPr>
              <a:t>1</a:t>
            </a:r>
            <a:r>
              <a:rPr lang="ja-JP" altLang="en-US" sz="1100" i="0" dirty="0">
                <a:solidFill>
                  <a:srgbClr val="131311"/>
                </a:solidFill>
                <a:effectLst/>
                <a:latin typeface="heisei-kaku-gothic-std"/>
              </a:rPr>
              <a:t>例であり、成果を保証するものではありません。</a:t>
            </a:r>
            <a:br>
              <a:rPr lang="ja-JP" altLang="en-US" sz="1100" dirty="0"/>
            </a:br>
            <a:r>
              <a:rPr lang="en-US" altLang="ja-JP" sz="1100" i="0" dirty="0">
                <a:solidFill>
                  <a:srgbClr val="131311"/>
                </a:solidFill>
                <a:effectLst/>
                <a:latin typeface="heisei-kaku-gothic-std"/>
              </a:rPr>
              <a:t>※</a:t>
            </a:r>
            <a:r>
              <a:rPr lang="ja-JP" altLang="en-US" sz="1100" i="0" dirty="0">
                <a:solidFill>
                  <a:srgbClr val="131311"/>
                </a:solidFill>
                <a:effectLst/>
                <a:latin typeface="heisei-kaku-gothic-std"/>
              </a:rPr>
              <a:t>詳細のシミュレーションデータについては弊社にお問い合わせください。</a:t>
            </a:r>
            <a:endParaRPr lang="ja-JP" altLang="en-US" sz="1100" dirty="0"/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880B855F-0ECD-4CBA-4115-DE79BBC2E1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186275"/>
              </p:ext>
            </p:extLst>
          </p:nvPr>
        </p:nvGraphicFramePr>
        <p:xfrm>
          <a:off x="838199" y="2908663"/>
          <a:ext cx="10515602" cy="1981963"/>
        </p:xfrm>
        <a:graphic>
          <a:graphicData uri="http://schemas.openxmlformats.org/drawingml/2006/table">
            <a:tbl>
              <a:tblPr/>
              <a:tblGrid>
                <a:gridCol w="1857170">
                  <a:extLst>
                    <a:ext uri="{9D8B030D-6E8A-4147-A177-3AD203B41FA5}">
                      <a16:colId xmlns:a16="http://schemas.microsoft.com/office/drawing/2014/main" val="1190126281"/>
                    </a:ext>
                  </a:extLst>
                </a:gridCol>
                <a:gridCol w="1079167">
                  <a:extLst>
                    <a:ext uri="{9D8B030D-6E8A-4147-A177-3AD203B41FA5}">
                      <a16:colId xmlns:a16="http://schemas.microsoft.com/office/drawing/2014/main" val="570641577"/>
                    </a:ext>
                  </a:extLst>
                </a:gridCol>
                <a:gridCol w="1079167">
                  <a:extLst>
                    <a:ext uri="{9D8B030D-6E8A-4147-A177-3AD203B41FA5}">
                      <a16:colId xmlns:a16="http://schemas.microsoft.com/office/drawing/2014/main" val="972219411"/>
                    </a:ext>
                  </a:extLst>
                </a:gridCol>
                <a:gridCol w="1079167">
                  <a:extLst>
                    <a:ext uri="{9D8B030D-6E8A-4147-A177-3AD203B41FA5}">
                      <a16:colId xmlns:a16="http://schemas.microsoft.com/office/drawing/2014/main" val="3329993465"/>
                    </a:ext>
                  </a:extLst>
                </a:gridCol>
                <a:gridCol w="1079167">
                  <a:extLst>
                    <a:ext uri="{9D8B030D-6E8A-4147-A177-3AD203B41FA5}">
                      <a16:colId xmlns:a16="http://schemas.microsoft.com/office/drawing/2014/main" val="2275788538"/>
                    </a:ext>
                  </a:extLst>
                </a:gridCol>
                <a:gridCol w="1091715">
                  <a:extLst>
                    <a:ext uri="{9D8B030D-6E8A-4147-A177-3AD203B41FA5}">
                      <a16:colId xmlns:a16="http://schemas.microsoft.com/office/drawing/2014/main" val="426451313"/>
                    </a:ext>
                  </a:extLst>
                </a:gridCol>
                <a:gridCol w="1091715">
                  <a:extLst>
                    <a:ext uri="{9D8B030D-6E8A-4147-A177-3AD203B41FA5}">
                      <a16:colId xmlns:a16="http://schemas.microsoft.com/office/drawing/2014/main" val="324361680"/>
                    </a:ext>
                  </a:extLst>
                </a:gridCol>
                <a:gridCol w="1079167">
                  <a:extLst>
                    <a:ext uri="{9D8B030D-6E8A-4147-A177-3AD203B41FA5}">
                      <a16:colId xmlns:a16="http://schemas.microsoft.com/office/drawing/2014/main" val="724214212"/>
                    </a:ext>
                  </a:extLst>
                </a:gridCol>
                <a:gridCol w="1079167">
                  <a:extLst>
                    <a:ext uri="{9D8B030D-6E8A-4147-A177-3AD203B41FA5}">
                      <a16:colId xmlns:a16="http://schemas.microsoft.com/office/drawing/2014/main" val="108871169"/>
                    </a:ext>
                  </a:extLst>
                </a:gridCol>
              </a:tblGrid>
              <a:tr h="25167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媒体</a:t>
                      </a:r>
                    </a:p>
                  </a:txBody>
                  <a:tcPr marL="6274" marR="6274" marT="6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表示回数</a:t>
                      </a:r>
                    </a:p>
                  </a:txBody>
                  <a:tcPr marL="6274" marR="6274" marT="6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クリック数</a:t>
                      </a:r>
                    </a:p>
                  </a:txBody>
                  <a:tcPr marL="6274" marR="6274" marT="6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クリック率</a:t>
                      </a:r>
                    </a:p>
                  </a:txBody>
                  <a:tcPr marL="6274" marR="6274" marT="6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クリック単価</a:t>
                      </a:r>
                    </a:p>
                  </a:txBody>
                  <a:tcPr marL="6274" marR="6274" marT="6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コスト</a:t>
                      </a:r>
                    </a:p>
                  </a:txBody>
                  <a:tcPr marL="6274" marR="6274" marT="6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CV</a:t>
                      </a:r>
                    </a:p>
                  </a:txBody>
                  <a:tcPr marL="6274" marR="6274" marT="6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CV</a:t>
                      </a:r>
                      <a:r>
                        <a:rPr lang="ja-JP" alt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率</a:t>
                      </a:r>
                    </a:p>
                  </a:txBody>
                  <a:tcPr marL="6274" marR="6274" marT="6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CPA</a:t>
                      </a:r>
                    </a:p>
                  </a:txBody>
                  <a:tcPr marL="6274" marR="6274" marT="6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3891674"/>
                  </a:ext>
                </a:extLst>
              </a:tr>
              <a:tr h="3460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G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検索（一般）</a:t>
                      </a:r>
                    </a:p>
                  </a:txBody>
                  <a:tcPr marL="6274" marR="6274" marT="6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41,860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2,093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5.00%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¥430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¥900,000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0.86%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¥50,000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8244738"/>
                  </a:ext>
                </a:extLst>
              </a:tr>
              <a:tr h="346057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Y検索（一般）</a:t>
                      </a:r>
                    </a:p>
                  </a:txBody>
                  <a:tcPr marL="6274" marR="6274" marT="6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57,692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2,308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4.00%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¥390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¥900,000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0.85%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¥47,368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3058876"/>
                  </a:ext>
                </a:extLst>
              </a:tr>
              <a:tr h="3460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GDN（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リマケ）</a:t>
                      </a:r>
                    </a:p>
                  </a:txBody>
                  <a:tcPr marL="6274" marR="6274" marT="6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2,054,795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8,219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0.40%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¥73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¥600,000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0.90%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¥8,111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609599"/>
                  </a:ext>
                </a:extLst>
              </a:tr>
              <a:tr h="3460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YDA（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リマケ）</a:t>
                      </a:r>
                    </a:p>
                  </a:txBody>
                  <a:tcPr marL="6274" marR="6274" marT="6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2,533,784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9,375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0.37%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¥64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¥600,000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0.80%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¥8,000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0463019"/>
                  </a:ext>
                </a:extLst>
              </a:tr>
              <a:tr h="34605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合計</a:t>
                      </a:r>
                    </a:p>
                  </a:txBody>
                  <a:tcPr marL="6274" marR="6274" marT="6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4,688,131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21,995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0.47%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¥136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¥3,000,000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186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0.85%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¥16,131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62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4274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>
          <a:extLst>
            <a:ext uri="{FF2B5EF4-FFF2-40B4-BE49-F238E27FC236}">
              <a16:creationId xmlns:a16="http://schemas.microsoft.com/office/drawing/2014/main" id="{E237871C-710B-ABAD-08A7-7CC26572B5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14">
            <a:extLst>
              <a:ext uri="{FF2B5EF4-FFF2-40B4-BE49-F238E27FC236}">
                <a16:creationId xmlns:a16="http://schemas.microsoft.com/office/drawing/2014/main" id="{96A4B17E-06BA-B1C1-C035-BE619831144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40469" y="802368"/>
            <a:ext cx="6787942" cy="7351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ja-JP" altLang="en-US" dirty="0"/>
              <a:t>月予算</a:t>
            </a:r>
            <a:r>
              <a:rPr lang="en-US" altLang="ja-JP" dirty="0"/>
              <a:t>500</a:t>
            </a:r>
            <a:r>
              <a:rPr lang="ja-JP" altLang="en-US" dirty="0"/>
              <a:t>万円の配信シミュレーション</a:t>
            </a:r>
            <a:endParaRPr dirty="0"/>
          </a:p>
        </p:txBody>
      </p:sp>
      <p:sp>
        <p:nvSpPr>
          <p:cNvPr id="266" name="Google Shape;266;p14">
            <a:extLst>
              <a:ext uri="{FF2B5EF4-FFF2-40B4-BE49-F238E27FC236}">
                <a16:creationId xmlns:a16="http://schemas.microsoft.com/office/drawing/2014/main" id="{379D6EAD-7014-DD2F-E012-C6110C6F2558}"/>
              </a:ext>
            </a:extLst>
          </p:cNvPr>
          <p:cNvSpPr txBox="1"/>
          <p:nvPr/>
        </p:nvSpPr>
        <p:spPr>
          <a:xfrm>
            <a:off x="981075" y="348295"/>
            <a:ext cx="2914650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dirty="0"/>
              <a:t>広告配信シミュレーション</a:t>
            </a:r>
            <a:endParaRPr dirty="0"/>
          </a:p>
        </p:txBody>
      </p:sp>
      <p:cxnSp>
        <p:nvCxnSpPr>
          <p:cNvPr id="267" name="Google Shape;267;p14">
            <a:extLst>
              <a:ext uri="{FF2B5EF4-FFF2-40B4-BE49-F238E27FC236}">
                <a16:creationId xmlns:a16="http://schemas.microsoft.com/office/drawing/2014/main" id="{C21B22F8-1DC2-CEEB-8C09-134CA7E948AC}"/>
              </a:ext>
            </a:extLst>
          </p:cNvPr>
          <p:cNvCxnSpPr/>
          <p:nvPr/>
        </p:nvCxnSpPr>
        <p:spPr>
          <a:xfrm flipH="1">
            <a:off x="632922" y="359307"/>
            <a:ext cx="247044" cy="212857"/>
          </a:xfrm>
          <a:prstGeom prst="straightConnector1">
            <a:avLst/>
          </a:prstGeom>
          <a:noFill/>
          <a:ln w="38100" cap="rnd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" name="Google Shape;297;p16">
            <a:extLst>
              <a:ext uri="{FF2B5EF4-FFF2-40B4-BE49-F238E27FC236}">
                <a16:creationId xmlns:a16="http://schemas.microsoft.com/office/drawing/2014/main" id="{2735F96A-3CCB-6E2E-4E48-17781CD9FFCF}"/>
              </a:ext>
            </a:extLst>
          </p:cNvPr>
          <p:cNvSpPr/>
          <p:nvPr/>
        </p:nvSpPr>
        <p:spPr>
          <a:xfrm>
            <a:off x="632922" y="1767757"/>
            <a:ext cx="10857274" cy="609971"/>
          </a:xfrm>
          <a:prstGeom prst="roundRect">
            <a:avLst>
              <a:gd name="adj" fmla="val 46990"/>
            </a:avLst>
          </a:pr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298;p16">
            <a:extLst>
              <a:ext uri="{FF2B5EF4-FFF2-40B4-BE49-F238E27FC236}">
                <a16:creationId xmlns:a16="http://schemas.microsoft.com/office/drawing/2014/main" id="{3A2BB4FF-0719-757B-35E3-47D279B5C878}"/>
              </a:ext>
            </a:extLst>
          </p:cNvPr>
          <p:cNvSpPr txBox="1"/>
          <p:nvPr/>
        </p:nvSpPr>
        <p:spPr>
          <a:xfrm>
            <a:off x="1269969" y="1857303"/>
            <a:ext cx="9293528" cy="415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 i="0" dirty="0">
                <a:solidFill>
                  <a:srgbClr val="131311"/>
                </a:solidFill>
                <a:effectLst/>
                <a:latin typeface="heisei-kaku-gothic-std"/>
              </a:rPr>
              <a:t>獲得が見込める検索広告に予算を寄せる。</a:t>
            </a:r>
            <a:endParaRPr lang="ja-JP" altLang="en-US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311;p16">
            <a:extLst>
              <a:ext uri="{FF2B5EF4-FFF2-40B4-BE49-F238E27FC236}">
                <a16:creationId xmlns:a16="http://schemas.microsoft.com/office/drawing/2014/main" id="{2D1C26E1-9D7B-66A8-5E5D-5E1004355B5B}"/>
              </a:ext>
            </a:extLst>
          </p:cNvPr>
          <p:cNvSpPr/>
          <p:nvPr/>
        </p:nvSpPr>
        <p:spPr>
          <a:xfrm>
            <a:off x="686710" y="1819285"/>
            <a:ext cx="500342" cy="495792"/>
          </a:xfrm>
          <a:prstGeom prst="ellipse">
            <a:avLst/>
          </a:prstGeom>
          <a:solidFill>
            <a:schemeClr val="dk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312;p16">
            <a:extLst>
              <a:ext uri="{FF2B5EF4-FFF2-40B4-BE49-F238E27FC236}">
                <a16:creationId xmlns:a16="http://schemas.microsoft.com/office/drawing/2014/main" id="{BC164E95-0267-8E0E-DC66-912B956F1CDC}"/>
              </a:ext>
            </a:extLst>
          </p:cNvPr>
          <p:cNvSpPr txBox="1"/>
          <p:nvPr/>
        </p:nvSpPr>
        <p:spPr>
          <a:xfrm>
            <a:off x="686710" y="1940243"/>
            <a:ext cx="560073" cy="253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05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endParaRPr dirty="0"/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6518AFA4-0F5B-69E8-5B6F-A6EFAF4B60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7218580"/>
              </p:ext>
            </p:extLst>
          </p:nvPr>
        </p:nvGraphicFramePr>
        <p:xfrm>
          <a:off x="838199" y="2908663"/>
          <a:ext cx="10515602" cy="1981963"/>
        </p:xfrm>
        <a:graphic>
          <a:graphicData uri="http://schemas.openxmlformats.org/drawingml/2006/table">
            <a:tbl>
              <a:tblPr/>
              <a:tblGrid>
                <a:gridCol w="1857170">
                  <a:extLst>
                    <a:ext uri="{9D8B030D-6E8A-4147-A177-3AD203B41FA5}">
                      <a16:colId xmlns:a16="http://schemas.microsoft.com/office/drawing/2014/main" val="1190126281"/>
                    </a:ext>
                  </a:extLst>
                </a:gridCol>
                <a:gridCol w="1079167">
                  <a:extLst>
                    <a:ext uri="{9D8B030D-6E8A-4147-A177-3AD203B41FA5}">
                      <a16:colId xmlns:a16="http://schemas.microsoft.com/office/drawing/2014/main" val="570641577"/>
                    </a:ext>
                  </a:extLst>
                </a:gridCol>
                <a:gridCol w="1079167">
                  <a:extLst>
                    <a:ext uri="{9D8B030D-6E8A-4147-A177-3AD203B41FA5}">
                      <a16:colId xmlns:a16="http://schemas.microsoft.com/office/drawing/2014/main" val="972219411"/>
                    </a:ext>
                  </a:extLst>
                </a:gridCol>
                <a:gridCol w="1079167">
                  <a:extLst>
                    <a:ext uri="{9D8B030D-6E8A-4147-A177-3AD203B41FA5}">
                      <a16:colId xmlns:a16="http://schemas.microsoft.com/office/drawing/2014/main" val="3329993465"/>
                    </a:ext>
                  </a:extLst>
                </a:gridCol>
                <a:gridCol w="1079167">
                  <a:extLst>
                    <a:ext uri="{9D8B030D-6E8A-4147-A177-3AD203B41FA5}">
                      <a16:colId xmlns:a16="http://schemas.microsoft.com/office/drawing/2014/main" val="2275788538"/>
                    </a:ext>
                  </a:extLst>
                </a:gridCol>
                <a:gridCol w="1091715">
                  <a:extLst>
                    <a:ext uri="{9D8B030D-6E8A-4147-A177-3AD203B41FA5}">
                      <a16:colId xmlns:a16="http://schemas.microsoft.com/office/drawing/2014/main" val="426451313"/>
                    </a:ext>
                  </a:extLst>
                </a:gridCol>
                <a:gridCol w="1091715">
                  <a:extLst>
                    <a:ext uri="{9D8B030D-6E8A-4147-A177-3AD203B41FA5}">
                      <a16:colId xmlns:a16="http://schemas.microsoft.com/office/drawing/2014/main" val="324361680"/>
                    </a:ext>
                  </a:extLst>
                </a:gridCol>
                <a:gridCol w="1079167">
                  <a:extLst>
                    <a:ext uri="{9D8B030D-6E8A-4147-A177-3AD203B41FA5}">
                      <a16:colId xmlns:a16="http://schemas.microsoft.com/office/drawing/2014/main" val="724214212"/>
                    </a:ext>
                  </a:extLst>
                </a:gridCol>
                <a:gridCol w="1079167">
                  <a:extLst>
                    <a:ext uri="{9D8B030D-6E8A-4147-A177-3AD203B41FA5}">
                      <a16:colId xmlns:a16="http://schemas.microsoft.com/office/drawing/2014/main" val="108871169"/>
                    </a:ext>
                  </a:extLst>
                </a:gridCol>
              </a:tblGrid>
              <a:tr h="25167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媒体</a:t>
                      </a:r>
                    </a:p>
                  </a:txBody>
                  <a:tcPr marL="6274" marR="6274" marT="6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表示回数</a:t>
                      </a:r>
                    </a:p>
                  </a:txBody>
                  <a:tcPr marL="6274" marR="6274" marT="6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クリック数</a:t>
                      </a:r>
                    </a:p>
                  </a:txBody>
                  <a:tcPr marL="6274" marR="6274" marT="6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クリック率</a:t>
                      </a:r>
                    </a:p>
                  </a:txBody>
                  <a:tcPr marL="6274" marR="6274" marT="6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クリック単価</a:t>
                      </a:r>
                    </a:p>
                  </a:txBody>
                  <a:tcPr marL="6274" marR="6274" marT="6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コスト</a:t>
                      </a:r>
                    </a:p>
                  </a:txBody>
                  <a:tcPr marL="6274" marR="6274" marT="6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CV</a:t>
                      </a:r>
                    </a:p>
                  </a:txBody>
                  <a:tcPr marL="6274" marR="6274" marT="6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CV</a:t>
                      </a:r>
                      <a:r>
                        <a:rPr lang="ja-JP" alt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率</a:t>
                      </a:r>
                    </a:p>
                  </a:txBody>
                  <a:tcPr marL="6274" marR="6274" marT="6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CPA</a:t>
                      </a:r>
                    </a:p>
                  </a:txBody>
                  <a:tcPr marL="6274" marR="6274" marT="6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3891674"/>
                  </a:ext>
                </a:extLst>
              </a:tr>
              <a:tr h="3460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G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検索（一般）</a:t>
                      </a:r>
                    </a:p>
                  </a:txBody>
                  <a:tcPr marL="6274" marR="6274" marT="6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73,614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3,556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4.83%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¥450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¥1,600,000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0.83%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¥55,172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8244738"/>
                  </a:ext>
                </a:extLst>
              </a:tr>
              <a:tr h="346057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Y検索（一般）</a:t>
                      </a:r>
                    </a:p>
                  </a:txBody>
                  <a:tcPr marL="6274" marR="6274" marT="6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102,811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3,855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3.75%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¥415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¥1,600,000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0.80%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¥53,333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3058876"/>
                  </a:ext>
                </a:extLst>
              </a:tr>
              <a:tr h="3460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GDN（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リマケ）</a:t>
                      </a:r>
                    </a:p>
                  </a:txBody>
                  <a:tcPr marL="6274" marR="6274" marT="6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4,285,714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12,857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0.30%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¥70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¥900,000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0.85%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¥8,257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609599"/>
                  </a:ext>
                </a:extLst>
              </a:tr>
              <a:tr h="3460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YDA（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リマケ）</a:t>
                      </a:r>
                    </a:p>
                  </a:txBody>
                  <a:tcPr marL="6274" marR="6274" marT="6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5,555,556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15,000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0.27%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¥60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¥900,000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0.75%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¥8,036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0463019"/>
                  </a:ext>
                </a:extLst>
              </a:tr>
              <a:tr h="34605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合計</a:t>
                      </a:r>
                    </a:p>
                  </a:txBody>
                  <a:tcPr marL="6274" marR="6274" marT="6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10,017,695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35,268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0.35%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¥142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¥5,000,000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280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0.79%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¥17,857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62375"/>
                  </a:ext>
                </a:extLst>
              </a:tr>
            </a:tbl>
          </a:graphicData>
        </a:graphic>
      </p:graphicFrame>
      <p:sp>
        <p:nvSpPr>
          <p:cNvPr id="8" name="Google Shape;266;p14">
            <a:extLst>
              <a:ext uri="{FF2B5EF4-FFF2-40B4-BE49-F238E27FC236}">
                <a16:creationId xmlns:a16="http://schemas.microsoft.com/office/drawing/2014/main" id="{B2AE81E9-E126-3368-585B-F96E196D8D7A}"/>
              </a:ext>
            </a:extLst>
          </p:cNvPr>
          <p:cNvSpPr txBox="1"/>
          <p:nvPr/>
        </p:nvSpPr>
        <p:spPr>
          <a:xfrm>
            <a:off x="838199" y="5624785"/>
            <a:ext cx="7821499" cy="600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100" i="0" dirty="0">
                <a:solidFill>
                  <a:srgbClr val="131311"/>
                </a:solidFill>
                <a:effectLst/>
                <a:latin typeface="heisei-kaku-gothic-std"/>
              </a:rPr>
              <a:t>※CV</a:t>
            </a:r>
            <a:r>
              <a:rPr lang="ja-JP" altLang="en-US" sz="1100" i="0" dirty="0">
                <a:solidFill>
                  <a:srgbClr val="131311"/>
                </a:solidFill>
                <a:effectLst/>
                <a:latin typeface="heisei-kaku-gothic-std"/>
              </a:rPr>
              <a:t>は小数点以下切り捨て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100" i="0" dirty="0">
                <a:solidFill>
                  <a:srgbClr val="131311"/>
                </a:solidFill>
                <a:effectLst/>
                <a:latin typeface="heisei-kaku-gothic-std"/>
              </a:rPr>
              <a:t>※</a:t>
            </a:r>
            <a:r>
              <a:rPr lang="ja-JP" altLang="en-US" sz="1100" i="0" dirty="0">
                <a:solidFill>
                  <a:srgbClr val="131311"/>
                </a:solidFill>
                <a:effectLst/>
                <a:latin typeface="heisei-kaku-gothic-std"/>
              </a:rPr>
              <a:t>上記のシミュレーションはプラン提案の</a:t>
            </a:r>
            <a:r>
              <a:rPr lang="en-US" altLang="ja-JP" sz="1100" i="0" dirty="0">
                <a:solidFill>
                  <a:srgbClr val="131311"/>
                </a:solidFill>
                <a:effectLst/>
                <a:latin typeface="heisei-kaku-gothic-std"/>
              </a:rPr>
              <a:t>1</a:t>
            </a:r>
            <a:r>
              <a:rPr lang="ja-JP" altLang="en-US" sz="1100" i="0" dirty="0">
                <a:solidFill>
                  <a:srgbClr val="131311"/>
                </a:solidFill>
                <a:effectLst/>
                <a:latin typeface="heisei-kaku-gothic-std"/>
              </a:rPr>
              <a:t>例であり、成果を保証するものではありません。</a:t>
            </a:r>
            <a:br>
              <a:rPr lang="ja-JP" altLang="en-US" sz="1100" dirty="0"/>
            </a:br>
            <a:r>
              <a:rPr lang="en-US" altLang="ja-JP" sz="1100" i="0" dirty="0">
                <a:solidFill>
                  <a:srgbClr val="131311"/>
                </a:solidFill>
                <a:effectLst/>
                <a:latin typeface="heisei-kaku-gothic-std"/>
              </a:rPr>
              <a:t>※</a:t>
            </a:r>
            <a:r>
              <a:rPr lang="ja-JP" altLang="en-US" sz="1100" i="0" dirty="0">
                <a:solidFill>
                  <a:srgbClr val="131311"/>
                </a:solidFill>
                <a:effectLst/>
                <a:latin typeface="heisei-kaku-gothic-std"/>
              </a:rPr>
              <a:t>詳細のシミュレーションデータについては弊社にお問い合わせください。</a:t>
            </a:r>
            <a:endParaRPr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762540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>
            <a:extLst>
              <a:ext uri="{FF2B5EF4-FFF2-40B4-BE49-F238E27FC236}">
                <a16:creationId xmlns:a16="http://schemas.microsoft.com/office/drawing/2014/main" id="{059AB595-89F2-DF29-32A4-0A87454E81F8}"/>
              </a:ext>
            </a:extLst>
          </p:cNvPr>
          <p:cNvSpPr txBox="1">
            <a:spLocks/>
          </p:cNvSpPr>
          <p:nvPr/>
        </p:nvSpPr>
        <p:spPr>
          <a:xfrm>
            <a:off x="1136108" y="282460"/>
            <a:ext cx="9924036" cy="51655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b="1" dirty="0">
                <a:ea typeface="+mn-ea"/>
              </a:rPr>
              <a:t>会社概要</a:t>
            </a:r>
          </a:p>
        </p:txBody>
      </p:sp>
      <p:sp>
        <p:nvSpPr>
          <p:cNvPr id="21" name="タイトル 1">
            <a:extLst>
              <a:ext uri="{FF2B5EF4-FFF2-40B4-BE49-F238E27FC236}">
                <a16:creationId xmlns:a16="http://schemas.microsoft.com/office/drawing/2014/main" id="{1AB72FF1-A485-F381-C177-86F76A16A714}"/>
              </a:ext>
            </a:extLst>
          </p:cNvPr>
          <p:cNvSpPr txBox="1">
            <a:spLocks/>
          </p:cNvSpPr>
          <p:nvPr/>
        </p:nvSpPr>
        <p:spPr>
          <a:xfrm>
            <a:off x="1147158" y="745074"/>
            <a:ext cx="10770966" cy="34931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300" dirty="0">
                <a:latin typeface="+mn-ea"/>
                <a:ea typeface="+mn-ea"/>
              </a:rPr>
              <a:t>弊社はリスティング広告や</a:t>
            </a:r>
            <a:r>
              <a:rPr lang="en-US" altLang="ja-JP" sz="1300" dirty="0">
                <a:latin typeface="+mn-ea"/>
                <a:ea typeface="+mn-ea"/>
              </a:rPr>
              <a:t>SNS</a:t>
            </a:r>
            <a:r>
              <a:rPr lang="ja-JP" altLang="en-US" sz="1300" dirty="0">
                <a:latin typeface="+mn-ea"/>
                <a:ea typeface="+mn-ea"/>
              </a:rPr>
              <a:t>広告など</a:t>
            </a:r>
            <a:r>
              <a:rPr lang="en-US" altLang="ja-JP" sz="1300" dirty="0">
                <a:latin typeface="+mn-ea"/>
                <a:ea typeface="+mn-ea"/>
              </a:rPr>
              <a:t>Web</a:t>
            </a:r>
            <a:r>
              <a:rPr lang="ja-JP" altLang="en-US" sz="1300" dirty="0">
                <a:latin typeface="+mn-ea"/>
                <a:ea typeface="+mn-ea"/>
              </a:rPr>
              <a:t>広告の運用コンサルティング業務と、</a:t>
            </a:r>
            <a:r>
              <a:rPr lang="en-US" altLang="ja-JP" sz="1300" dirty="0">
                <a:latin typeface="+mn-ea"/>
                <a:ea typeface="+mn-ea"/>
              </a:rPr>
              <a:t>LP</a:t>
            </a:r>
            <a:r>
              <a:rPr lang="ja-JP" altLang="en-US" sz="1300" dirty="0">
                <a:latin typeface="+mn-ea"/>
                <a:ea typeface="+mn-ea"/>
              </a:rPr>
              <a:t>・コーポレートサイトなどの</a:t>
            </a:r>
            <a:r>
              <a:rPr lang="en-US" altLang="ja-JP" sz="1300" dirty="0">
                <a:latin typeface="+mn-ea"/>
                <a:ea typeface="+mn-ea"/>
              </a:rPr>
              <a:t>Web</a:t>
            </a:r>
            <a:r>
              <a:rPr lang="ja-JP" altLang="en-US" sz="1300" dirty="0">
                <a:latin typeface="+mn-ea"/>
                <a:ea typeface="+mn-ea"/>
              </a:rPr>
              <a:t>サイト制作サービスを提供しる。</a:t>
            </a: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A7FC7A67-434F-D0D4-5BD9-8CF91364BAC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55404" y="1463454"/>
            <a:ext cx="5719666" cy="5130211"/>
          </a:xfrm>
          <a:prstGeom prst="roundRect">
            <a:avLst>
              <a:gd name="adj" fmla="val 1836"/>
            </a:avLst>
          </a:prstGeom>
          <a:solidFill>
            <a:schemeClr val="bg1"/>
          </a:solidFill>
          <a:ln>
            <a:noFill/>
          </a:ln>
          <a:effectLst>
            <a:outerShdw blurRad="558800" dir="2700000" algn="tl" rotWithShape="0">
              <a:prstClr val="black">
                <a:alpha val="12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ｚ　</a:t>
            </a:r>
          </a:p>
        </p:txBody>
      </p:sp>
      <p:sp>
        <p:nvSpPr>
          <p:cNvPr id="64" name="四角形: 角を丸くする 63">
            <a:extLst>
              <a:ext uri="{FF2B5EF4-FFF2-40B4-BE49-F238E27FC236}">
                <a16:creationId xmlns:a16="http://schemas.microsoft.com/office/drawing/2014/main" id="{3A54C866-64D1-6899-B68A-2851DD141F87}"/>
              </a:ext>
            </a:extLst>
          </p:cNvPr>
          <p:cNvSpPr/>
          <p:nvPr/>
        </p:nvSpPr>
        <p:spPr>
          <a:xfrm>
            <a:off x="273876" y="310515"/>
            <a:ext cx="816052" cy="816052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58800" dir="2700000" algn="tl" rotWithShape="0">
              <a:prstClr val="black">
                <a:alpha val="12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8" name="図 7" descr="ダイアグラム が含まれている画像&#10;&#10;自動的に生成された説明">
            <a:extLst>
              <a:ext uri="{FF2B5EF4-FFF2-40B4-BE49-F238E27FC236}">
                <a16:creationId xmlns:a16="http://schemas.microsoft.com/office/drawing/2014/main" id="{E6634E8C-E2AE-A1D8-3B70-DA1B037482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611" y="348679"/>
            <a:ext cx="734146" cy="734146"/>
          </a:xfrm>
          <a:prstGeom prst="rect">
            <a:avLst/>
          </a:prstGeom>
        </p:spPr>
      </p:pic>
      <p:sp>
        <p:nvSpPr>
          <p:cNvPr id="23" name="タイトル 1">
            <a:extLst>
              <a:ext uri="{FF2B5EF4-FFF2-40B4-BE49-F238E27FC236}">
                <a16:creationId xmlns:a16="http://schemas.microsoft.com/office/drawing/2014/main" id="{8B0019BB-A767-DE4D-59CF-ECA9403D808C}"/>
              </a:ext>
            </a:extLst>
          </p:cNvPr>
          <p:cNvSpPr txBox="1">
            <a:spLocks/>
          </p:cNvSpPr>
          <p:nvPr/>
        </p:nvSpPr>
        <p:spPr>
          <a:xfrm>
            <a:off x="535850" y="1907707"/>
            <a:ext cx="672922" cy="3308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ja-JP" altLang="en-US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社名</a:t>
            </a:r>
          </a:p>
        </p:txBody>
      </p:sp>
      <p:sp>
        <p:nvSpPr>
          <p:cNvPr id="10" name="タイトル 1" descr="プライムナンバーズ株式会社&#10;">
            <a:extLst>
              <a:ext uri="{FF2B5EF4-FFF2-40B4-BE49-F238E27FC236}">
                <a16:creationId xmlns:a16="http://schemas.microsoft.com/office/drawing/2014/main" id="{44CC80BF-9654-3779-1D05-9B89596710BB}"/>
              </a:ext>
            </a:extLst>
          </p:cNvPr>
          <p:cNvSpPr txBox="1">
            <a:spLocks/>
          </p:cNvSpPr>
          <p:nvPr/>
        </p:nvSpPr>
        <p:spPr>
          <a:xfrm>
            <a:off x="1444423" y="1907707"/>
            <a:ext cx="4300592" cy="5122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プライムナンバーズ株式会社</a:t>
            </a:r>
          </a:p>
          <a:p>
            <a:pPr algn="l">
              <a:lnSpc>
                <a:spcPct val="100000"/>
              </a:lnSpc>
            </a:pPr>
            <a:r>
              <a:rPr lang="en-US" altLang="ja-JP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PRIME NUMBERS</a:t>
            </a:r>
            <a:endParaRPr lang="ja-JP" altLang="en-US" sz="12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33" name="タイトル 1">
            <a:extLst>
              <a:ext uri="{FF2B5EF4-FFF2-40B4-BE49-F238E27FC236}">
                <a16:creationId xmlns:a16="http://schemas.microsoft.com/office/drawing/2014/main" id="{4FDC1CED-C28B-AA7A-86C9-8AC3708F8FC9}"/>
              </a:ext>
            </a:extLst>
          </p:cNvPr>
          <p:cNvSpPr txBox="1">
            <a:spLocks/>
          </p:cNvSpPr>
          <p:nvPr/>
        </p:nvSpPr>
        <p:spPr>
          <a:xfrm>
            <a:off x="535850" y="2605820"/>
            <a:ext cx="672922" cy="3308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ja-JP" altLang="en-US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所在地</a:t>
            </a:r>
          </a:p>
        </p:txBody>
      </p:sp>
      <p:sp>
        <p:nvSpPr>
          <p:cNvPr id="34" name="タイトル 1">
            <a:extLst>
              <a:ext uri="{FF2B5EF4-FFF2-40B4-BE49-F238E27FC236}">
                <a16:creationId xmlns:a16="http://schemas.microsoft.com/office/drawing/2014/main" id="{AA8866CD-68E8-8DC9-86AF-82196F807983}"/>
              </a:ext>
            </a:extLst>
          </p:cNvPr>
          <p:cNvSpPr txBox="1">
            <a:spLocks/>
          </p:cNvSpPr>
          <p:nvPr/>
        </p:nvSpPr>
        <p:spPr>
          <a:xfrm>
            <a:off x="1444423" y="2605819"/>
            <a:ext cx="4300592" cy="5122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 〒</a:t>
            </a:r>
            <a:r>
              <a:rPr lang="en-US" altLang="ja-JP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163-1107 </a:t>
            </a:r>
          </a:p>
          <a:p>
            <a:pPr algn="l">
              <a:lnSpc>
                <a:spcPct val="100000"/>
              </a:lnSpc>
            </a:pPr>
            <a:r>
              <a:rPr lang="ja-JP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東京都新宿区西新宿</a:t>
            </a:r>
            <a:r>
              <a:rPr lang="en-US" altLang="ja-JP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6</a:t>
            </a:r>
            <a:r>
              <a:rPr lang="ja-JP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丁目</a:t>
            </a:r>
            <a:r>
              <a:rPr lang="en-US" altLang="ja-JP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22-1 </a:t>
            </a:r>
            <a:r>
              <a:rPr lang="ja-JP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新宿スクエアタワー</a:t>
            </a:r>
            <a:r>
              <a:rPr lang="en-US" altLang="ja-JP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7</a:t>
            </a:r>
            <a:r>
              <a:rPr lang="ja-JP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階</a:t>
            </a:r>
          </a:p>
        </p:txBody>
      </p:sp>
      <p:sp>
        <p:nvSpPr>
          <p:cNvPr id="35" name="タイトル 1">
            <a:extLst>
              <a:ext uri="{FF2B5EF4-FFF2-40B4-BE49-F238E27FC236}">
                <a16:creationId xmlns:a16="http://schemas.microsoft.com/office/drawing/2014/main" id="{D95198DD-C248-77A0-228B-1CAE6E99A28B}"/>
              </a:ext>
            </a:extLst>
          </p:cNvPr>
          <p:cNvSpPr txBox="1">
            <a:spLocks/>
          </p:cNvSpPr>
          <p:nvPr/>
        </p:nvSpPr>
        <p:spPr>
          <a:xfrm>
            <a:off x="535850" y="3431804"/>
            <a:ext cx="834684" cy="3308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ja-JP" altLang="en-US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電話番号</a:t>
            </a: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DD73B5F7-1F81-D5AA-672A-13A6B952B5AF}"/>
              </a:ext>
            </a:extLst>
          </p:cNvPr>
          <p:cNvSpPr txBox="1">
            <a:spLocks/>
          </p:cNvSpPr>
          <p:nvPr/>
        </p:nvSpPr>
        <p:spPr>
          <a:xfrm>
            <a:off x="1444423" y="3431804"/>
            <a:ext cx="4300592" cy="33088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n-US" altLang="ja-JP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03‐6276‐0568</a:t>
            </a:r>
          </a:p>
        </p:txBody>
      </p:sp>
      <p:sp>
        <p:nvSpPr>
          <p:cNvPr id="37" name="タイトル 1">
            <a:extLst>
              <a:ext uri="{FF2B5EF4-FFF2-40B4-BE49-F238E27FC236}">
                <a16:creationId xmlns:a16="http://schemas.microsoft.com/office/drawing/2014/main" id="{D9CFD58D-A77E-11D1-8EC3-A4714108CCA4}"/>
              </a:ext>
            </a:extLst>
          </p:cNvPr>
          <p:cNvSpPr txBox="1">
            <a:spLocks/>
          </p:cNvSpPr>
          <p:nvPr/>
        </p:nvSpPr>
        <p:spPr>
          <a:xfrm>
            <a:off x="535850" y="4149586"/>
            <a:ext cx="834684" cy="3308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ja-JP" altLang="en-US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資本金</a:t>
            </a:r>
          </a:p>
        </p:txBody>
      </p:sp>
      <p:sp>
        <p:nvSpPr>
          <p:cNvPr id="38" name="タイトル 1">
            <a:extLst>
              <a:ext uri="{FF2B5EF4-FFF2-40B4-BE49-F238E27FC236}">
                <a16:creationId xmlns:a16="http://schemas.microsoft.com/office/drawing/2014/main" id="{A1B8EA11-7DF0-B54D-94CD-F9D1A7ADCB41}"/>
              </a:ext>
            </a:extLst>
          </p:cNvPr>
          <p:cNvSpPr txBox="1">
            <a:spLocks/>
          </p:cNvSpPr>
          <p:nvPr/>
        </p:nvSpPr>
        <p:spPr>
          <a:xfrm>
            <a:off x="1444423" y="4149586"/>
            <a:ext cx="4300592" cy="33088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n-US" altLang="ja-JP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5,000,000</a:t>
            </a:r>
            <a:r>
              <a:rPr lang="ja-JP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円</a:t>
            </a:r>
          </a:p>
        </p:txBody>
      </p:sp>
      <p:sp>
        <p:nvSpPr>
          <p:cNvPr id="39" name="タイトル 1">
            <a:extLst>
              <a:ext uri="{FF2B5EF4-FFF2-40B4-BE49-F238E27FC236}">
                <a16:creationId xmlns:a16="http://schemas.microsoft.com/office/drawing/2014/main" id="{41ADC905-B3B9-BC60-5B99-14E1812FD16B}"/>
              </a:ext>
            </a:extLst>
          </p:cNvPr>
          <p:cNvSpPr txBox="1">
            <a:spLocks/>
          </p:cNvSpPr>
          <p:nvPr/>
        </p:nvSpPr>
        <p:spPr>
          <a:xfrm>
            <a:off x="535850" y="4874542"/>
            <a:ext cx="834684" cy="3308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ja-JP" altLang="en-US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代表者</a:t>
            </a:r>
          </a:p>
        </p:txBody>
      </p:sp>
      <p:sp>
        <p:nvSpPr>
          <p:cNvPr id="40" name="タイトル 1">
            <a:extLst>
              <a:ext uri="{FF2B5EF4-FFF2-40B4-BE49-F238E27FC236}">
                <a16:creationId xmlns:a16="http://schemas.microsoft.com/office/drawing/2014/main" id="{F5913F1A-5543-4A66-9442-4BB33A4D0363}"/>
              </a:ext>
            </a:extLst>
          </p:cNvPr>
          <p:cNvSpPr txBox="1">
            <a:spLocks/>
          </p:cNvSpPr>
          <p:nvPr/>
        </p:nvSpPr>
        <p:spPr>
          <a:xfrm>
            <a:off x="1444423" y="4874542"/>
            <a:ext cx="4300592" cy="33088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小林 大輔</a:t>
            </a:r>
          </a:p>
        </p:txBody>
      </p:sp>
      <p:sp>
        <p:nvSpPr>
          <p:cNvPr id="44" name="タイトル 1">
            <a:extLst>
              <a:ext uri="{FF2B5EF4-FFF2-40B4-BE49-F238E27FC236}">
                <a16:creationId xmlns:a16="http://schemas.microsoft.com/office/drawing/2014/main" id="{E94665BC-AA18-25FB-DC06-2625CFE9E671}"/>
              </a:ext>
            </a:extLst>
          </p:cNvPr>
          <p:cNvSpPr txBox="1">
            <a:spLocks/>
          </p:cNvSpPr>
          <p:nvPr/>
        </p:nvSpPr>
        <p:spPr>
          <a:xfrm>
            <a:off x="535850" y="5521498"/>
            <a:ext cx="834684" cy="3308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ja-JP" altLang="en-US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設立</a:t>
            </a:r>
          </a:p>
        </p:txBody>
      </p:sp>
      <p:sp>
        <p:nvSpPr>
          <p:cNvPr id="45" name="タイトル 1">
            <a:extLst>
              <a:ext uri="{FF2B5EF4-FFF2-40B4-BE49-F238E27FC236}">
                <a16:creationId xmlns:a16="http://schemas.microsoft.com/office/drawing/2014/main" id="{F0060D86-C7FA-707C-A948-FCB4E7F4F6F5}"/>
              </a:ext>
            </a:extLst>
          </p:cNvPr>
          <p:cNvSpPr txBox="1">
            <a:spLocks/>
          </p:cNvSpPr>
          <p:nvPr/>
        </p:nvSpPr>
        <p:spPr>
          <a:xfrm>
            <a:off x="1444423" y="5521498"/>
            <a:ext cx="4300592" cy="33088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n-US" altLang="ja-JP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2012</a:t>
            </a:r>
            <a:r>
              <a:rPr lang="ja-JP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年</a:t>
            </a:r>
            <a:r>
              <a:rPr lang="en-US" altLang="ja-JP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10</a:t>
            </a:r>
            <a:r>
              <a:rPr lang="ja-JP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月</a:t>
            </a:r>
            <a:r>
              <a:rPr lang="en-US" altLang="ja-JP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3</a:t>
            </a:r>
            <a:r>
              <a:rPr lang="ja-JP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日</a:t>
            </a:r>
          </a:p>
        </p:txBody>
      </p:sp>
      <p:sp>
        <p:nvSpPr>
          <p:cNvPr id="46" name="四角形: 角を丸くする 45">
            <a:extLst>
              <a:ext uri="{FF2B5EF4-FFF2-40B4-BE49-F238E27FC236}">
                <a16:creationId xmlns:a16="http://schemas.microsoft.com/office/drawing/2014/main" id="{C438C5DB-6B15-CAA6-619C-3B0FF6E446B9}"/>
              </a:ext>
            </a:extLst>
          </p:cNvPr>
          <p:cNvSpPr>
            <a:spLocks/>
          </p:cNvSpPr>
          <p:nvPr/>
        </p:nvSpPr>
        <p:spPr>
          <a:xfrm>
            <a:off x="6207185" y="1463454"/>
            <a:ext cx="5719666" cy="5130211"/>
          </a:xfrm>
          <a:prstGeom prst="roundRect">
            <a:avLst>
              <a:gd name="adj" fmla="val 1836"/>
            </a:avLst>
          </a:prstGeom>
          <a:solidFill>
            <a:schemeClr val="bg1"/>
          </a:solidFill>
          <a:ln>
            <a:noFill/>
          </a:ln>
          <a:effectLst>
            <a:outerShdw blurRad="558800" dir="2700000" algn="tl" rotWithShape="0">
              <a:prstClr val="black">
                <a:alpha val="12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ｚ　</a:t>
            </a:r>
          </a:p>
        </p:txBody>
      </p: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643CD240-4F54-3017-C13B-FB6A791CDAEA}"/>
              </a:ext>
            </a:extLst>
          </p:cNvPr>
          <p:cNvCxnSpPr>
            <a:cxnSpLocks/>
          </p:cNvCxnSpPr>
          <p:nvPr/>
        </p:nvCxnSpPr>
        <p:spPr>
          <a:xfrm>
            <a:off x="620625" y="2521527"/>
            <a:ext cx="498922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283612B1-D78B-08A3-9E52-3CABCBF8CC66}"/>
              </a:ext>
            </a:extLst>
          </p:cNvPr>
          <p:cNvCxnSpPr>
            <a:cxnSpLocks/>
          </p:cNvCxnSpPr>
          <p:nvPr/>
        </p:nvCxnSpPr>
        <p:spPr>
          <a:xfrm>
            <a:off x="620625" y="3260436"/>
            <a:ext cx="498922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C848C386-EC46-EA34-2936-D4849FC13FC2}"/>
              </a:ext>
            </a:extLst>
          </p:cNvPr>
          <p:cNvCxnSpPr>
            <a:cxnSpLocks/>
          </p:cNvCxnSpPr>
          <p:nvPr/>
        </p:nvCxnSpPr>
        <p:spPr>
          <a:xfrm>
            <a:off x="620625" y="3953163"/>
            <a:ext cx="498922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2E6411D6-5F8B-21CC-B069-8EC7929F7526}"/>
              </a:ext>
            </a:extLst>
          </p:cNvPr>
          <p:cNvCxnSpPr>
            <a:cxnSpLocks/>
          </p:cNvCxnSpPr>
          <p:nvPr/>
        </p:nvCxnSpPr>
        <p:spPr>
          <a:xfrm>
            <a:off x="620625" y="4692073"/>
            <a:ext cx="498922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B95470DF-4B6D-1F8E-1DD4-16B30C68A065}"/>
              </a:ext>
            </a:extLst>
          </p:cNvPr>
          <p:cNvCxnSpPr>
            <a:cxnSpLocks/>
          </p:cNvCxnSpPr>
          <p:nvPr/>
        </p:nvCxnSpPr>
        <p:spPr>
          <a:xfrm>
            <a:off x="620625" y="5384800"/>
            <a:ext cx="498922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BC97E542-E8E0-BE9D-A7F0-687648844EE6}"/>
              </a:ext>
            </a:extLst>
          </p:cNvPr>
          <p:cNvCxnSpPr>
            <a:cxnSpLocks/>
          </p:cNvCxnSpPr>
          <p:nvPr/>
        </p:nvCxnSpPr>
        <p:spPr>
          <a:xfrm>
            <a:off x="620625" y="6031345"/>
            <a:ext cx="498922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四角形: 角を丸くする 73">
            <a:extLst>
              <a:ext uri="{FF2B5EF4-FFF2-40B4-BE49-F238E27FC236}">
                <a16:creationId xmlns:a16="http://schemas.microsoft.com/office/drawing/2014/main" id="{00090CF5-31D1-8075-145B-7AEDF0D4E5A7}"/>
              </a:ext>
            </a:extLst>
          </p:cNvPr>
          <p:cNvSpPr/>
          <p:nvPr/>
        </p:nvSpPr>
        <p:spPr>
          <a:xfrm>
            <a:off x="6511636" y="1980900"/>
            <a:ext cx="5144514" cy="1215236"/>
          </a:xfrm>
          <a:prstGeom prst="roundRect">
            <a:avLst>
              <a:gd name="adj" fmla="val 8676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3" name="タイトル 1">
            <a:extLst>
              <a:ext uri="{FF2B5EF4-FFF2-40B4-BE49-F238E27FC236}">
                <a16:creationId xmlns:a16="http://schemas.microsoft.com/office/drawing/2014/main" id="{D841DED3-B855-230C-4364-AC6D82832441}"/>
              </a:ext>
            </a:extLst>
          </p:cNvPr>
          <p:cNvSpPr txBox="1">
            <a:spLocks/>
          </p:cNvSpPr>
          <p:nvPr/>
        </p:nvSpPr>
        <p:spPr>
          <a:xfrm>
            <a:off x="6197949" y="2122983"/>
            <a:ext cx="5720175" cy="51655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  <a:hlinkClick r:id="rId3" tooltip="無料相談はこちら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無料相談は</a:t>
            </a:r>
            <a:r>
              <a:rPr lang="ja-JP" altLang="en-US" sz="2000" b="1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  <a:hlinkClick r:id="rId3" tooltip="無料相談はこちら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こちら</a:t>
            </a:r>
            <a:endParaRPr lang="ja-JP" altLang="en-US" sz="2000" b="1" u="sng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75" name="タイトル 1">
            <a:extLst>
              <a:ext uri="{FF2B5EF4-FFF2-40B4-BE49-F238E27FC236}">
                <a16:creationId xmlns:a16="http://schemas.microsoft.com/office/drawing/2014/main" id="{EE5BB21F-6F62-B18A-A6B3-95891D5FF10C}"/>
              </a:ext>
            </a:extLst>
          </p:cNvPr>
          <p:cNvSpPr txBox="1">
            <a:spLocks/>
          </p:cNvSpPr>
          <p:nvPr/>
        </p:nvSpPr>
        <p:spPr>
          <a:xfrm>
            <a:off x="6197949" y="2589563"/>
            <a:ext cx="5720175" cy="3498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https://primenumbers.co.jp/</a:t>
            </a:r>
            <a:endParaRPr lang="ja-JP" altLang="en-US" sz="1400" b="1" u="sng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76" name="四角形: 角を丸くする 75">
            <a:extLst>
              <a:ext uri="{FF2B5EF4-FFF2-40B4-BE49-F238E27FC236}">
                <a16:creationId xmlns:a16="http://schemas.microsoft.com/office/drawing/2014/main" id="{2EDDFD01-8741-AAFC-F208-A087AF660B97}"/>
              </a:ext>
            </a:extLst>
          </p:cNvPr>
          <p:cNvSpPr/>
          <p:nvPr/>
        </p:nvSpPr>
        <p:spPr>
          <a:xfrm>
            <a:off x="6511636" y="3441078"/>
            <a:ext cx="5144514" cy="1215236"/>
          </a:xfrm>
          <a:prstGeom prst="roundRect">
            <a:avLst>
              <a:gd name="adj" fmla="val 8676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7" name="タイトル 1">
            <a:extLst>
              <a:ext uri="{FF2B5EF4-FFF2-40B4-BE49-F238E27FC236}">
                <a16:creationId xmlns:a16="http://schemas.microsoft.com/office/drawing/2014/main" id="{A774400F-E779-E8DE-DDAE-CBF6BD533130}"/>
              </a:ext>
            </a:extLst>
          </p:cNvPr>
          <p:cNvSpPr txBox="1">
            <a:spLocks/>
          </p:cNvSpPr>
          <p:nvPr/>
        </p:nvSpPr>
        <p:spPr>
          <a:xfrm>
            <a:off x="6197949" y="3583161"/>
            <a:ext cx="5720175" cy="51655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b="1" u="sng" dirty="0">
                <a:latin typeface="+mn-ea"/>
                <a:ea typeface="+mn-ea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広告運用サービスのご案内資料はこちら</a:t>
            </a:r>
            <a:endParaRPr lang="ja-JP" altLang="en-US" sz="2000" b="1" u="sng" dirty="0">
              <a:latin typeface="+mn-ea"/>
              <a:ea typeface="+mn-ea"/>
            </a:endParaRPr>
          </a:p>
        </p:txBody>
      </p:sp>
      <p:sp>
        <p:nvSpPr>
          <p:cNvPr id="78" name="タイトル 1">
            <a:extLst>
              <a:ext uri="{FF2B5EF4-FFF2-40B4-BE49-F238E27FC236}">
                <a16:creationId xmlns:a16="http://schemas.microsoft.com/office/drawing/2014/main" id="{7E9EF72D-6217-C4B7-6C44-EFCF6AAE9FFB}"/>
              </a:ext>
            </a:extLst>
          </p:cNvPr>
          <p:cNvSpPr txBox="1">
            <a:spLocks/>
          </p:cNvSpPr>
          <p:nvPr/>
        </p:nvSpPr>
        <p:spPr>
          <a:xfrm>
            <a:off x="6197949" y="4049741"/>
            <a:ext cx="5720175" cy="3498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https://primenumbers.co.jp/download/primenumbers-service/</a:t>
            </a:r>
            <a:endParaRPr lang="ja-JP" altLang="en-US" sz="1200" b="1" u="sng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79" name="四角形: 角を丸くする 78">
            <a:extLst>
              <a:ext uri="{FF2B5EF4-FFF2-40B4-BE49-F238E27FC236}">
                <a16:creationId xmlns:a16="http://schemas.microsoft.com/office/drawing/2014/main" id="{4DB3F96D-9086-B0E1-E385-5A51C3528E71}"/>
              </a:ext>
            </a:extLst>
          </p:cNvPr>
          <p:cNvSpPr/>
          <p:nvPr/>
        </p:nvSpPr>
        <p:spPr>
          <a:xfrm>
            <a:off x="6511636" y="4911750"/>
            <a:ext cx="5144514" cy="1215236"/>
          </a:xfrm>
          <a:prstGeom prst="roundRect">
            <a:avLst>
              <a:gd name="adj" fmla="val 8676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0" name="タイトル 1">
            <a:extLst>
              <a:ext uri="{FF2B5EF4-FFF2-40B4-BE49-F238E27FC236}">
                <a16:creationId xmlns:a16="http://schemas.microsoft.com/office/drawing/2014/main" id="{51CB9FD8-FADF-D1FC-08C2-0A9FF40F88FC}"/>
              </a:ext>
            </a:extLst>
          </p:cNvPr>
          <p:cNvSpPr txBox="1">
            <a:spLocks/>
          </p:cNvSpPr>
          <p:nvPr/>
        </p:nvSpPr>
        <p:spPr>
          <a:xfrm>
            <a:off x="6197949" y="5053833"/>
            <a:ext cx="5720175" cy="51655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000" b="1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Web</a:t>
            </a:r>
            <a:r>
              <a:rPr lang="ja-JP" altLang="en-US" sz="2000" b="1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制作サービスのご案内資料はこちら</a:t>
            </a:r>
            <a:endParaRPr lang="ja-JP" altLang="en-US" sz="2000" b="1" u="sng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87DA058A-F2CD-37C1-D062-6ADD769BA523}"/>
              </a:ext>
            </a:extLst>
          </p:cNvPr>
          <p:cNvSpPr txBox="1">
            <a:spLocks/>
          </p:cNvSpPr>
          <p:nvPr/>
        </p:nvSpPr>
        <p:spPr>
          <a:xfrm>
            <a:off x="6197949" y="5505033"/>
            <a:ext cx="5720175" cy="3498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https://primenumbers.co.jp/download/web-pro-service/</a:t>
            </a:r>
            <a:endParaRPr lang="ja-JP" altLang="en-US" sz="1200" b="1" u="sng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4629180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ペーパー用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995</Words>
  <Application>Microsoft Office PowerPoint</Application>
  <PresentationFormat>ワイド画面</PresentationFormat>
  <Paragraphs>230</Paragraphs>
  <Slides>9</Slides>
  <Notes>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3" baseType="lpstr">
      <vt:lpstr>heisei-kaku-gothic-std</vt:lpstr>
      <vt:lpstr>游ゴシック</vt:lpstr>
      <vt:lpstr>Arial</vt:lpstr>
      <vt:lpstr>ホワイトペーパー用</vt:lpstr>
      <vt:lpstr>《弁護士事務所》 おすすめWeb広告プラン</vt:lpstr>
      <vt:lpstr>《結婚式場》おすすめWeb広告プラン</vt:lpstr>
      <vt:lpstr>弁護士事務所と相性の良い広告メニュー （目的：誹謗中傷・風評被害の対応に関する問い合わせ獲得）</vt:lpstr>
      <vt:lpstr>検索広告（一般）</vt:lpstr>
      <vt:lpstr>ディスプレイ広告（リマケ）</vt:lpstr>
      <vt:lpstr>月予算100万円の配信シミュレーション</vt:lpstr>
      <vt:lpstr>月予算300万円の配信シミュレーション</vt:lpstr>
      <vt:lpstr>月予算500万円の配信シミュレーション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《結婚式場》 おすすめWeb広告プラン</dc:title>
  <dc:creator>鈴木貴博</dc:creator>
  <cp:lastModifiedBy>Nono Funaki</cp:lastModifiedBy>
  <cp:revision>11</cp:revision>
  <dcterms:created xsi:type="dcterms:W3CDTF">2022-04-28T10:11:39Z</dcterms:created>
  <dcterms:modified xsi:type="dcterms:W3CDTF">2024-03-22T01:52:19Z</dcterms:modified>
</cp:coreProperties>
</file>