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95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iSYn4976wHp0GuBtMhxJ23dGE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0771C6-FF48-4505-B294-E9C3723FB73A}">
  <a:tblStyle styleId="{B70771C6-FF48-4505-B294-E9C3723FB73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customschemas.google.com/relationships/presentationmetadata" Target="metadata"/><Relationship Id="rId5" Type="http://schemas.openxmlformats.org/officeDocument/2006/relationships/slide" Target="slides/slide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0F8-40FC-9C56-B730AA5C218B}"/>
              </c:ext>
            </c:extLst>
          </c:dPt>
          <c:dPt>
            <c:idx val="1"/>
            <c:bubble3D val="0"/>
            <c:spPr>
              <a:solidFill>
                <a:schemeClr val="accent6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0F8-40FC-9C56-B730AA5C218B}"/>
              </c:ext>
            </c:extLst>
          </c:dPt>
          <c:dLbls>
            <c:dLbl>
              <c:idx val="0"/>
              <c:layout>
                <c:manualLayout>
                  <c:x val="-2.2913629528594458E-2"/>
                  <c:y val="-8.569441413008277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8A8BE82-6E97-4846-A46E-37911B3841CA}" type="CATEGORYNAME">
                      <a:rPr lang="ja-JP" altLang="en-US" sz="1400" b="1"/>
                      <a:pPr>
                        <a:defRPr sz="1400" b="1"/>
                      </a:pPr>
                      <a:t>[分類名]</a:t>
                    </a:fld>
                    <a:endParaRPr lang="ja-JP" altLang="en-US" sz="1400" b="1" baseline="0"/>
                  </a:p>
                  <a:p>
                    <a:pPr>
                      <a:defRPr sz="1400" b="1"/>
                    </a:pPr>
                    <a:fld id="{B7E87AA1-F535-4E77-BEF0-695546382F7D}" type="VALUE">
                      <a:rPr lang="en-US" altLang="ja-JP" sz="1400" b="1"/>
                      <a:pPr>
                        <a:defRPr sz="1400" b="1"/>
                      </a:pPr>
                      <a:t>[値]</a:t>
                    </a:fld>
                    <a:r>
                      <a:rPr lang="en-US" altLang="ja-JP" sz="1400" b="1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789733065543784"/>
                      <c:h val="0.378657631726798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0F8-40FC-9C56-B730AA5C218B}"/>
                </c:ext>
              </c:extLst>
            </c:dLbl>
            <c:dLbl>
              <c:idx val="1"/>
              <c:layout>
                <c:manualLayout>
                  <c:x val="-4.9224056844796773E-3"/>
                  <c:y val="-0.1087498340714751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1453B40-FB2E-48F1-B501-67AD6FDF0A4C}" type="CATEGORYNAME">
                      <a:rPr lang="ja-JP" altLang="en-US" sz="1400" b="1"/>
                      <a:pPr>
                        <a:defRPr sz="1400" b="1"/>
                      </a:pPr>
                      <a:t>[分類名]</a:t>
                    </a:fld>
                    <a:endParaRPr lang="ja-JP" altLang="en-US" sz="1400" b="1" baseline="0"/>
                  </a:p>
                  <a:p>
                    <a:pPr>
                      <a:defRPr sz="1400" b="1"/>
                    </a:pPr>
                    <a:fld id="{2D6D8AEA-278F-4580-AE6B-0B3840EBFFC8}" type="VALUE">
                      <a:rPr lang="en-US" altLang="ja-JP" sz="1400" b="1"/>
                      <a:pPr>
                        <a:defRPr sz="1400" b="1"/>
                      </a:pPr>
                      <a:t>[値]</a:t>
                    </a:fld>
                    <a:r>
                      <a:rPr lang="en-US" altLang="ja-JP" sz="1400" b="1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935392643295564"/>
                      <c:h val="0.374583505459001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0F8-40FC-9C56-B730AA5C21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LINE!$B$3:$C$3</c:f>
              <c:strCache>
                <c:ptCount val="2"/>
                <c:pt idx="0">
                  <c:v>男性</c:v>
                </c:pt>
                <c:pt idx="1">
                  <c:v>女性</c:v>
                </c:pt>
              </c:strCache>
            </c:strRef>
          </c:cat>
          <c:val>
            <c:numRef>
              <c:f>LINE!$B$4:$C$4</c:f>
              <c:numCache>
                <c:formatCode>General</c:formatCode>
                <c:ptCount val="2"/>
                <c:pt idx="0">
                  <c:v>46.7</c:v>
                </c:pt>
                <c:pt idx="1">
                  <c:v>53.3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F8-40FC-9C56-B730AA5C21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TikTok!$B$24:$B$29</c:f>
              <c:strCache>
                <c:ptCount val="6"/>
                <c:pt idx="0">
                  <c:v>10代</c:v>
                </c:pt>
                <c:pt idx="1">
                  <c:v>20代</c:v>
                </c:pt>
                <c:pt idx="2">
                  <c:v>30代</c:v>
                </c:pt>
                <c:pt idx="3">
                  <c:v>40代</c:v>
                </c:pt>
                <c:pt idx="4">
                  <c:v>50代</c:v>
                </c:pt>
                <c:pt idx="5">
                  <c:v>60代</c:v>
                </c:pt>
              </c:strCache>
            </c:strRef>
          </c:cat>
          <c:val>
            <c:numRef>
              <c:f>TikTok!$C$24:$C$29</c:f>
              <c:numCache>
                <c:formatCode>#,##0_);[Red]\(#,##0\)</c:formatCode>
                <c:ptCount val="6"/>
                <c:pt idx="0">
                  <c:v>7163</c:v>
                </c:pt>
                <c:pt idx="1">
                  <c:v>6057</c:v>
                </c:pt>
                <c:pt idx="2">
                  <c:v>3701</c:v>
                </c:pt>
                <c:pt idx="3">
                  <c:v>3660</c:v>
                </c:pt>
                <c:pt idx="4">
                  <c:v>3566</c:v>
                </c:pt>
                <c:pt idx="5">
                  <c:v>1757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F5-44BC-A2CD-2FAF7964A7F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5"/>
        <c:overlap val="-27"/>
        <c:axId val="1701663920"/>
        <c:axId val="1701662960"/>
      </c:barChart>
      <c:catAx>
        <c:axId val="17016639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1200" b="1"/>
                  <a:t>年齢層</a:t>
                </a:r>
              </a:p>
            </c:rich>
          </c:tx>
          <c:layout>
            <c:manualLayout>
              <c:xMode val="edge"/>
              <c:yMode val="edge"/>
              <c:x val="0.50641797900262475"/>
              <c:y val="0.871620370370370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01662960"/>
        <c:crosses val="autoZero"/>
        <c:auto val="1"/>
        <c:lblAlgn val="ctr"/>
        <c:lblOffset val="100"/>
        <c:noMultiLvlLbl val="0"/>
      </c:catAx>
      <c:valAx>
        <c:axId val="170166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eaVert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1200" b="1"/>
                  <a:t>ユーザー数（人）</a:t>
                </a:r>
              </a:p>
            </c:rich>
          </c:tx>
          <c:layout>
            <c:manualLayout>
              <c:xMode val="edge"/>
              <c:yMode val="edge"/>
              <c:x val="2.7779746281714784E-2"/>
              <c:y val="0.2880132691746865"/>
            </c:manualLayout>
          </c:layout>
          <c:overlay val="0"/>
          <c:spPr>
            <a:noFill/>
            <a:ln w="0">
              <a:noFill/>
            </a:ln>
            <a:effectLst/>
          </c:spPr>
          <c:txPr>
            <a:bodyPr rot="0" spcFirstLastPara="1" vertOverflow="ellipsis" vert="eaVert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01663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Pinterest!$B$24:$B$29</c:f>
              <c:strCache>
                <c:ptCount val="6"/>
                <c:pt idx="0">
                  <c:v>10代</c:v>
                </c:pt>
                <c:pt idx="1">
                  <c:v>20代</c:v>
                </c:pt>
                <c:pt idx="2">
                  <c:v>30代</c:v>
                </c:pt>
                <c:pt idx="3">
                  <c:v>40代</c:v>
                </c:pt>
                <c:pt idx="4">
                  <c:v>50代</c:v>
                </c:pt>
                <c:pt idx="5">
                  <c:v>60代</c:v>
                </c:pt>
              </c:strCache>
            </c:strRef>
          </c:cat>
          <c:val>
            <c:numRef>
              <c:f>Pinterest!$C$24:$C$29</c:f>
              <c:numCache>
                <c:formatCode>#,##0_);[Red]\(#,##0\)</c:formatCode>
                <c:ptCount val="6"/>
                <c:pt idx="0">
                  <c:v>791</c:v>
                </c:pt>
                <c:pt idx="1">
                  <c:v>1318</c:v>
                </c:pt>
                <c:pt idx="2">
                  <c:v>1393</c:v>
                </c:pt>
                <c:pt idx="3">
                  <c:v>1071</c:v>
                </c:pt>
                <c:pt idx="4">
                  <c:v>1022</c:v>
                </c:pt>
                <c:pt idx="5">
                  <c:v>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6A-4FFB-BE66-3257E7C73E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-27"/>
        <c:axId val="1701663920"/>
        <c:axId val="1701662960"/>
      </c:barChart>
      <c:catAx>
        <c:axId val="17016639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1200" b="1"/>
                  <a:t>年齢層</a:t>
                </a:r>
              </a:p>
            </c:rich>
          </c:tx>
          <c:layout>
            <c:manualLayout>
              <c:xMode val="edge"/>
              <c:yMode val="edge"/>
              <c:x val="0.50641797900262475"/>
              <c:y val="0.871620370370370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01662960"/>
        <c:crosses val="autoZero"/>
        <c:auto val="1"/>
        <c:lblAlgn val="ctr"/>
        <c:lblOffset val="100"/>
        <c:noMultiLvlLbl val="0"/>
      </c:catAx>
      <c:valAx>
        <c:axId val="170166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eaVert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1200" b="1"/>
                  <a:t>ユーザー数（人）</a:t>
                </a:r>
              </a:p>
            </c:rich>
          </c:tx>
          <c:layout>
            <c:manualLayout>
              <c:xMode val="edge"/>
              <c:yMode val="edge"/>
              <c:x val="2.7779746281714784E-2"/>
              <c:y val="0.2880132691746865"/>
            </c:manualLayout>
          </c:layout>
          <c:overlay val="0"/>
          <c:spPr>
            <a:noFill/>
            <a:ln w="0">
              <a:noFill/>
            </a:ln>
            <a:effectLst/>
          </c:spPr>
          <c:txPr>
            <a:bodyPr rot="0" spcFirstLastPara="1" vertOverflow="ellipsis" vert="eaVert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01663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AFB-49E2-B469-7A5BABD896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AFB-49E2-B469-7A5BABD89640}"/>
              </c:ext>
            </c:extLst>
          </c:dPt>
          <c:dPt>
            <c:idx val="2"/>
            <c:bubble3D val="0"/>
            <c:spPr>
              <a:solidFill>
                <a:schemeClr val="accent2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AFB-49E2-B469-7A5BABD89640}"/>
              </c:ext>
            </c:extLst>
          </c:dPt>
          <c:dLbls>
            <c:dLbl>
              <c:idx val="0"/>
              <c:layout>
                <c:manualLayout>
                  <c:x val="2.2032176210531822E-2"/>
                  <c:y val="-4.861129337999416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8A8BE82-6E97-4846-A46E-37911B3841CA}" type="CATEGORYNAME">
                      <a:rPr lang="ja-JP" altLang="en-US" sz="1400" b="1"/>
                      <a:pPr>
                        <a:defRPr sz="1400" b="1"/>
                      </a:pPr>
                      <a:t>[分類名]</a:t>
                    </a:fld>
                    <a:endParaRPr lang="ja-JP" altLang="en-US" sz="1400" b="1" baseline="0"/>
                  </a:p>
                  <a:p>
                    <a:pPr>
                      <a:defRPr sz="1400" b="1"/>
                    </a:pPr>
                    <a:fld id="{996D8B66-501D-480F-B2CC-D05DE7DF1DB2}" type="PERCENTAGE">
                      <a:rPr lang="en-US" altLang="ja-JP" sz="1400" b="1"/>
                      <a:pPr>
                        <a:defRPr sz="1400" b="1"/>
                      </a:pPr>
                      <a:t>[パーセンテージ]</a:t>
                    </a:fld>
                    <a:endParaRPr lang="ja-JP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903114186851212"/>
                      <c:h val="0.2039351851851851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AFB-49E2-B469-7A5BABD89640}"/>
                </c:ext>
              </c:extLst>
            </c:dLbl>
            <c:dLbl>
              <c:idx val="1"/>
              <c:layout>
                <c:manualLayout>
                  <c:x val="-3.0025897925550004E-2"/>
                  <c:y val="0.1967594415281423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1453B40-FB2E-48F1-B501-67AD6FDF0A4C}" type="CATEGORYNAME">
                      <a:rPr lang="ja-JP" altLang="en-US" sz="1400" b="1"/>
                      <a:pPr>
                        <a:defRPr sz="1400" b="1"/>
                      </a:pPr>
                      <a:t>[分類名]</a:t>
                    </a:fld>
                    <a:endParaRPr lang="ja-JP" altLang="en-US" sz="1400" b="1" baseline="0"/>
                  </a:p>
                  <a:p>
                    <a:pPr>
                      <a:defRPr sz="1400" b="1"/>
                    </a:pPr>
                    <a:fld id="{E637302B-E8FA-4C10-9A1F-0F06FF00EF70}" type="PERCENTAGE">
                      <a:rPr lang="en-US" altLang="ja-JP" sz="1400" b="1"/>
                      <a:pPr>
                        <a:defRPr sz="1400" b="1"/>
                      </a:pPr>
                      <a:t>[パーセンテージ]</a:t>
                    </a:fld>
                    <a:endParaRPr lang="ja-JP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50574724671044"/>
                      <c:h val="0.3150462962962962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AFB-49E2-B469-7A5BABD89640}"/>
                </c:ext>
              </c:extLst>
            </c:dLbl>
            <c:dLbl>
              <c:idx val="2"/>
              <c:layout>
                <c:manualLayout>
                  <c:x val="-8.7707641196013333E-2"/>
                  <c:y val="1.388888888888888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AFB-49E2-B469-7A5BABD896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Pinterest!$B$3:$D$3</c:f>
              <c:strCache>
                <c:ptCount val="3"/>
                <c:pt idx="0">
                  <c:v>女性</c:v>
                </c:pt>
                <c:pt idx="1">
                  <c:v>男性</c:v>
                </c:pt>
                <c:pt idx="2">
                  <c:v>不明</c:v>
                </c:pt>
              </c:strCache>
            </c:strRef>
          </c:cat>
          <c:val>
            <c:numRef>
              <c:f>Pinterest!$B$4:$D$4</c:f>
              <c:numCache>
                <c:formatCode>General</c:formatCode>
                <c:ptCount val="3"/>
                <c:pt idx="0">
                  <c:v>63.8</c:v>
                </c:pt>
                <c:pt idx="1">
                  <c:v>30</c:v>
                </c:pt>
                <c:pt idx="2">
                  <c:v>6.2000000000000028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AFB-49E2-B469-7A5BABD8964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LinkedIn!$B$24:$B$29</c:f>
              <c:strCache>
                <c:ptCount val="6"/>
                <c:pt idx="0">
                  <c:v>10代</c:v>
                </c:pt>
                <c:pt idx="1">
                  <c:v>20代</c:v>
                </c:pt>
                <c:pt idx="2">
                  <c:v>30代</c:v>
                </c:pt>
                <c:pt idx="3">
                  <c:v>40代</c:v>
                </c:pt>
                <c:pt idx="4">
                  <c:v>50代</c:v>
                </c:pt>
                <c:pt idx="5">
                  <c:v>60代</c:v>
                </c:pt>
              </c:strCache>
            </c:strRef>
          </c:cat>
          <c:val>
            <c:numRef>
              <c:f>LinkedIn!$C$24:$C$29</c:f>
              <c:numCache>
                <c:formatCode>#,##0_);[Red]\(#,##0\)</c:formatCode>
                <c:ptCount val="6"/>
                <c:pt idx="0">
                  <c:v>404</c:v>
                </c:pt>
                <c:pt idx="1">
                  <c:v>804</c:v>
                </c:pt>
                <c:pt idx="2">
                  <c:v>739</c:v>
                </c:pt>
                <c:pt idx="3">
                  <c:v>553</c:v>
                </c:pt>
                <c:pt idx="4">
                  <c:v>466</c:v>
                </c:pt>
                <c:pt idx="5">
                  <c:v>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B3-4D6B-B2E4-64C9FA860D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-27"/>
        <c:axId val="1701663920"/>
        <c:axId val="1701662960"/>
      </c:barChart>
      <c:catAx>
        <c:axId val="17016639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1200" b="1"/>
                  <a:t>年齢層</a:t>
                </a:r>
              </a:p>
            </c:rich>
          </c:tx>
          <c:layout>
            <c:manualLayout>
              <c:xMode val="edge"/>
              <c:yMode val="edge"/>
              <c:x val="0.50641797900262475"/>
              <c:y val="0.871620370370370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01662960"/>
        <c:crosses val="autoZero"/>
        <c:auto val="1"/>
        <c:lblAlgn val="ctr"/>
        <c:lblOffset val="100"/>
        <c:noMultiLvlLbl val="0"/>
      </c:catAx>
      <c:valAx>
        <c:axId val="170166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eaVert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1200" b="1"/>
                  <a:t>ユーザー数（人）</a:t>
                </a:r>
              </a:p>
            </c:rich>
          </c:tx>
          <c:layout>
            <c:manualLayout>
              <c:xMode val="edge"/>
              <c:yMode val="edge"/>
              <c:x val="2.7779746281714784E-2"/>
              <c:y val="0.2880132691746865"/>
            </c:manualLayout>
          </c:layout>
          <c:overlay val="0"/>
          <c:spPr>
            <a:noFill/>
            <a:ln w="0">
              <a:noFill/>
            </a:ln>
            <a:effectLst/>
          </c:spPr>
          <c:txPr>
            <a:bodyPr rot="0" spcFirstLastPara="1" vertOverflow="ellipsis" vert="eaVert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01663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528-4B7B-86D7-826175649E86}"/>
              </c:ext>
            </c:extLst>
          </c:dPt>
          <c:dPt>
            <c:idx val="1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528-4B7B-86D7-826175649E86}"/>
              </c:ext>
            </c:extLst>
          </c:dPt>
          <c:dLbls>
            <c:dLbl>
              <c:idx val="0"/>
              <c:layout>
                <c:manualLayout>
                  <c:x val="3.7978915426269293E-2"/>
                  <c:y val="6.712944736074652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8A8BE82-6E97-4846-A46E-37911B3841CA}" type="CATEGORYNAME">
                      <a:rPr lang="ja-JP" altLang="en-US" sz="1400" b="1"/>
                      <a:pPr>
                        <a:defRPr sz="1400" b="1"/>
                      </a:pPr>
                      <a:t>[分類名]</a:t>
                    </a:fld>
                    <a:endParaRPr lang="ja-JP" altLang="en-US" sz="1400" b="1" baseline="0"/>
                  </a:p>
                  <a:p>
                    <a:pPr>
                      <a:defRPr sz="1400" b="1"/>
                    </a:pPr>
                    <a:fld id="{996D8B66-501D-480F-B2CC-D05DE7DF1DB2}" type="PERCENTAGE">
                      <a:rPr lang="en-US" altLang="ja-JP" sz="1400" b="1"/>
                      <a:pPr>
                        <a:defRPr sz="1400" b="1"/>
                      </a:pPr>
                      <a:t>[パーセンテージ]</a:t>
                    </a:fld>
                    <a:endParaRPr lang="ja-JP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813404138436182"/>
                      <c:h val="0.3150462962962962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528-4B7B-86D7-826175649E86}"/>
                </c:ext>
              </c:extLst>
            </c:dLbl>
            <c:dLbl>
              <c:idx val="1"/>
              <c:layout>
                <c:manualLayout>
                  <c:x val="-2.8696784994898892E-2"/>
                  <c:y val="-0.1851851851851851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1453B40-FB2E-48F1-B501-67AD6FDF0A4C}" type="CATEGORYNAME">
                      <a:rPr lang="ja-JP" altLang="en-US" sz="1400" b="1"/>
                      <a:pPr>
                        <a:defRPr sz="1400" b="1"/>
                      </a:pPr>
                      <a:t>[分類名]</a:t>
                    </a:fld>
                    <a:endParaRPr lang="ja-JP" altLang="en-US" sz="1400" b="1" baseline="0"/>
                  </a:p>
                  <a:p>
                    <a:pPr>
                      <a:defRPr sz="1400" b="1"/>
                    </a:pPr>
                    <a:fld id="{E637302B-E8FA-4C10-9A1F-0F06FF00EF70}" type="PERCENTAGE">
                      <a:rPr lang="en-US" altLang="ja-JP" sz="1400" b="1"/>
                      <a:pPr>
                        <a:defRPr sz="1400" b="1"/>
                      </a:pPr>
                      <a:t>[パーセンテージ]</a:t>
                    </a:fld>
                    <a:endParaRPr lang="ja-JP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834650901195491"/>
                      <c:h val="0.2826388888888888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528-4B7B-86D7-826175649E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LinkedIn!$B$3:$C$3</c:f>
              <c:strCache>
                <c:ptCount val="2"/>
                <c:pt idx="0">
                  <c:v>女性</c:v>
                </c:pt>
                <c:pt idx="1">
                  <c:v>男性</c:v>
                </c:pt>
              </c:strCache>
            </c:strRef>
          </c:cat>
          <c:val>
            <c:numRef>
              <c:f>LinkedIn!$B$4:$C$4</c:f>
              <c:numCache>
                <c:formatCode>0.0</c:formatCode>
                <c:ptCount val="2"/>
                <c:pt idx="0">
                  <c:v>39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28-4B7B-86D7-826175649E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9.25925925925925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06-4946-A1A1-21B2BF2B1189}"/>
                </c:ext>
              </c:extLst>
            </c:dLbl>
            <c:dLbl>
              <c:idx val="4"/>
              <c:layout>
                <c:manualLayout>
                  <c:x val="-1.0185067526415994E-16"/>
                  <c:y val="1.38888888888888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06-4946-A1A1-21B2BF2B11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LINE!$B$23:$B$28</c:f>
              <c:strCache>
                <c:ptCount val="6"/>
                <c:pt idx="0">
                  <c:v>10代</c:v>
                </c:pt>
                <c:pt idx="1">
                  <c:v>20代</c:v>
                </c:pt>
                <c:pt idx="2">
                  <c:v>30代</c:v>
                </c:pt>
                <c:pt idx="3">
                  <c:v>40代</c:v>
                </c:pt>
                <c:pt idx="4">
                  <c:v>50代</c:v>
                </c:pt>
                <c:pt idx="5">
                  <c:v>60代</c:v>
                </c:pt>
              </c:strCache>
            </c:strRef>
          </c:cat>
          <c:val>
            <c:numRef>
              <c:f>LINE!$C$23:$C$28</c:f>
              <c:numCache>
                <c:formatCode>#,##0_);[Red]\(#,##0\)</c:formatCode>
                <c:ptCount val="6"/>
                <c:pt idx="0">
                  <c:v>10269</c:v>
                </c:pt>
                <c:pt idx="1">
                  <c:v>12001</c:v>
                </c:pt>
                <c:pt idx="2">
                  <c:v>12418</c:v>
                </c:pt>
                <c:pt idx="3">
                  <c:v>14485</c:v>
                </c:pt>
                <c:pt idx="4">
                  <c:v>14750</c:v>
                </c:pt>
                <c:pt idx="5">
                  <c:v>11851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06-4946-A1A1-21B2BF2B118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5"/>
        <c:overlap val="-82"/>
        <c:axId val="1701663920"/>
        <c:axId val="1701662960"/>
      </c:barChart>
      <c:catAx>
        <c:axId val="17016639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1200" b="1"/>
                  <a:t>年齢層</a:t>
                </a:r>
              </a:p>
            </c:rich>
          </c:tx>
          <c:layout>
            <c:manualLayout>
              <c:xMode val="edge"/>
              <c:yMode val="edge"/>
              <c:x val="0.50641797900262475"/>
              <c:y val="0.871620370370370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01662960"/>
        <c:crosses val="autoZero"/>
        <c:auto val="1"/>
        <c:lblAlgn val="ctr"/>
        <c:lblOffset val="100"/>
        <c:noMultiLvlLbl val="0"/>
      </c:catAx>
      <c:valAx>
        <c:axId val="170166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eaVert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1200" b="1"/>
                  <a:t>ユーザー数（人）</a:t>
                </a:r>
              </a:p>
            </c:rich>
          </c:tx>
          <c:layout>
            <c:manualLayout>
              <c:xMode val="edge"/>
              <c:yMode val="edge"/>
              <c:x val="2.7779746281714784E-2"/>
              <c:y val="0.2880132691746865"/>
            </c:manualLayout>
          </c:layout>
          <c:overlay val="0"/>
          <c:spPr>
            <a:noFill/>
            <a:ln w="0">
              <a:noFill/>
            </a:ln>
            <a:effectLst/>
          </c:spPr>
          <c:txPr>
            <a:bodyPr rot="0" spcFirstLastPara="1" vertOverflow="ellipsis" vert="eaVert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01663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42-4505-B127-68802EC410E6}"/>
              </c:ext>
            </c:extLst>
          </c:dPt>
          <c:dPt>
            <c:idx val="1"/>
            <c:bubble3D val="0"/>
            <c:spPr>
              <a:solidFill>
                <a:schemeClr val="accent4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42-4505-B127-68802EC410E6}"/>
              </c:ext>
            </c:extLst>
          </c:dPt>
          <c:dLbls>
            <c:dLbl>
              <c:idx val="0"/>
              <c:layout>
                <c:manualLayout>
                  <c:x val="1.4058754283621426E-2"/>
                  <c:y val="-0.2615742563429572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8A8BE82-6E97-4846-A46E-37911B3841CA}" type="CATEGORYNAME">
                      <a:rPr lang="ja-JP" altLang="en-US" sz="1400" b="1"/>
                      <a:pPr>
                        <a:defRPr sz="1400" b="1"/>
                      </a:pPr>
                      <a:t>[分類名]</a:t>
                    </a:fld>
                    <a:endParaRPr lang="ja-JP" altLang="en-US" sz="1400" b="1" baseline="0"/>
                  </a:p>
                  <a:p>
                    <a:pPr>
                      <a:defRPr sz="1400" b="1"/>
                    </a:pPr>
                    <a:fld id="{FA67AE72-E71A-4232-BA7F-89D54EFFB346}" type="VALUE">
                      <a:rPr lang="en-US" altLang="ja-JP" sz="1400" b="1"/>
                      <a:pPr>
                        <a:defRPr sz="1400" b="1"/>
                      </a:pPr>
                      <a:t>[値]</a:t>
                    </a:fld>
                    <a:r>
                      <a:rPr lang="en-US" altLang="ja-JP" sz="1400" b="1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903114186851212"/>
                      <c:h val="0.2039351851851851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742-4505-B127-68802EC410E6}"/>
                </c:ext>
              </c:extLst>
            </c:dLbl>
            <c:dLbl>
              <c:idx val="1"/>
              <c:layout>
                <c:manualLayout>
                  <c:x val="-8.7633348157061877E-3"/>
                  <c:y val="0.1319446267133274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1453B40-FB2E-48F1-B501-67AD6FDF0A4C}" type="CATEGORYNAME">
                      <a:rPr lang="ja-JP" altLang="en-US" sz="1400" b="1"/>
                      <a:pPr>
                        <a:defRPr sz="1400" b="1"/>
                      </a:pPr>
                      <a:t>[分類名]</a:t>
                    </a:fld>
                    <a:endParaRPr lang="ja-JP" altLang="en-US" sz="1400" b="1" baseline="0" dirty="0"/>
                  </a:p>
                  <a:p>
                    <a:pPr>
                      <a:defRPr sz="1400" b="1"/>
                    </a:pPr>
                    <a:fld id="{52EA0682-4F30-4C0F-B5F3-70E40090821F}" type="VALUE">
                      <a:rPr lang="en-US" altLang="ja-JP" sz="1400" b="1"/>
                      <a:pPr>
                        <a:defRPr sz="1400" b="1"/>
                      </a:pPr>
                      <a:t>[値]</a:t>
                    </a:fld>
                    <a:r>
                      <a:rPr lang="en-US" altLang="ja-JP" sz="1400" b="1" dirty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758238941062597"/>
                      <c:h val="0.3150462962962962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742-4505-B127-68802EC410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Instagram!$B$3:$C$3</c:f>
              <c:strCache>
                <c:ptCount val="2"/>
                <c:pt idx="0">
                  <c:v>女性</c:v>
                </c:pt>
                <c:pt idx="1">
                  <c:v>男性</c:v>
                </c:pt>
              </c:strCache>
            </c:strRef>
          </c:cat>
          <c:val>
            <c:numRef>
              <c:f>Instagram!$B$4:$C$4</c:f>
              <c:numCache>
                <c:formatCode>0.0</c:formatCode>
                <c:ptCount val="2"/>
                <c:pt idx="0">
                  <c:v>57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42-4505-B127-68802EC410E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Instagram!$B$23:$B$28</c:f>
              <c:strCache>
                <c:ptCount val="6"/>
                <c:pt idx="0">
                  <c:v>10代</c:v>
                </c:pt>
                <c:pt idx="1">
                  <c:v>20代</c:v>
                </c:pt>
                <c:pt idx="2">
                  <c:v>30代</c:v>
                </c:pt>
                <c:pt idx="3">
                  <c:v>40代</c:v>
                </c:pt>
                <c:pt idx="4">
                  <c:v>50代</c:v>
                </c:pt>
                <c:pt idx="5">
                  <c:v>60代</c:v>
                </c:pt>
              </c:strCache>
            </c:strRef>
          </c:cat>
          <c:val>
            <c:numRef>
              <c:f>Instagram!$C$23:$C$28</c:f>
              <c:numCache>
                <c:formatCode>#,##0_);[Red]\(#,##0\)</c:formatCode>
                <c:ptCount val="6"/>
                <c:pt idx="0">
                  <c:v>8155</c:v>
                </c:pt>
                <c:pt idx="1">
                  <c:v>8890</c:v>
                </c:pt>
                <c:pt idx="2">
                  <c:v>7199</c:v>
                </c:pt>
                <c:pt idx="3">
                  <c:v>6933</c:v>
                </c:pt>
                <c:pt idx="4">
                  <c:v>6329</c:v>
                </c:pt>
                <c:pt idx="5">
                  <c:v>4020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30-4B15-9CFF-95649C7C42B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5"/>
        <c:overlap val="-27"/>
        <c:axId val="1701663920"/>
        <c:axId val="1701662960"/>
      </c:barChart>
      <c:catAx>
        <c:axId val="17016639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1200" b="1"/>
                  <a:t>年齢層</a:t>
                </a:r>
              </a:p>
            </c:rich>
          </c:tx>
          <c:layout>
            <c:manualLayout>
              <c:xMode val="edge"/>
              <c:yMode val="edge"/>
              <c:x val="0.50641797900262475"/>
              <c:y val="0.871620370370370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01662960"/>
        <c:crosses val="autoZero"/>
        <c:auto val="1"/>
        <c:lblAlgn val="ctr"/>
        <c:lblOffset val="100"/>
        <c:noMultiLvlLbl val="0"/>
      </c:catAx>
      <c:valAx>
        <c:axId val="170166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eaVert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1200" b="1"/>
                  <a:t>ユーザー数（人）</a:t>
                </a:r>
              </a:p>
            </c:rich>
          </c:tx>
          <c:layout>
            <c:manualLayout>
              <c:xMode val="edge"/>
              <c:yMode val="edge"/>
              <c:x val="2.7779746281714784E-2"/>
              <c:y val="0.2880132691746865"/>
            </c:manualLayout>
          </c:layout>
          <c:overlay val="0"/>
          <c:spPr>
            <a:noFill/>
            <a:ln w="0">
              <a:noFill/>
            </a:ln>
            <a:effectLst/>
          </c:spPr>
          <c:txPr>
            <a:bodyPr rot="0" spcFirstLastPara="1" vertOverflow="ellipsis" vert="eaVert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01663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Facebook!$B$24:$B$29</c:f>
              <c:strCache>
                <c:ptCount val="6"/>
                <c:pt idx="0">
                  <c:v>10代</c:v>
                </c:pt>
                <c:pt idx="1">
                  <c:v>20代</c:v>
                </c:pt>
                <c:pt idx="2">
                  <c:v>30代</c:v>
                </c:pt>
                <c:pt idx="3">
                  <c:v>40代</c:v>
                </c:pt>
                <c:pt idx="4">
                  <c:v>50代</c:v>
                </c:pt>
                <c:pt idx="5">
                  <c:v>60代</c:v>
                </c:pt>
              </c:strCache>
            </c:strRef>
          </c:cat>
          <c:val>
            <c:numRef>
              <c:f>Facebook!$C$24:$C$29</c:f>
              <c:numCache>
                <c:formatCode>#,##0_);[Red]\(#,##0\)</c:formatCode>
                <c:ptCount val="6"/>
                <c:pt idx="0">
                  <c:v>1747</c:v>
                </c:pt>
                <c:pt idx="1">
                  <c:v>3705</c:v>
                </c:pt>
                <c:pt idx="2">
                  <c:v>4982</c:v>
                </c:pt>
                <c:pt idx="3">
                  <c:v>5206</c:v>
                </c:pt>
                <c:pt idx="4">
                  <c:v>5367</c:v>
                </c:pt>
                <c:pt idx="5">
                  <c:v>4429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7F-47A5-900B-7986D2FB90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-27"/>
        <c:axId val="1701663920"/>
        <c:axId val="1701662960"/>
      </c:barChart>
      <c:catAx>
        <c:axId val="17016639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1200" b="1"/>
                  <a:t>年齢層</a:t>
                </a:r>
              </a:p>
            </c:rich>
          </c:tx>
          <c:layout>
            <c:manualLayout>
              <c:xMode val="edge"/>
              <c:yMode val="edge"/>
              <c:x val="0.50641797900262475"/>
              <c:y val="0.871620370370370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01662960"/>
        <c:crosses val="autoZero"/>
        <c:auto val="1"/>
        <c:lblAlgn val="ctr"/>
        <c:lblOffset val="100"/>
        <c:noMultiLvlLbl val="0"/>
      </c:catAx>
      <c:valAx>
        <c:axId val="170166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eaVert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1200" b="1"/>
                  <a:t>ユーザー数（人）</a:t>
                </a:r>
              </a:p>
            </c:rich>
          </c:tx>
          <c:layout>
            <c:manualLayout>
              <c:xMode val="edge"/>
              <c:yMode val="edge"/>
              <c:x val="2.7779746281714784E-2"/>
              <c:y val="0.2880132691746865"/>
            </c:manualLayout>
          </c:layout>
          <c:overlay val="0"/>
          <c:spPr>
            <a:noFill/>
            <a:ln w="0">
              <a:noFill/>
            </a:ln>
            <a:effectLst/>
          </c:spPr>
          <c:txPr>
            <a:bodyPr rot="0" spcFirstLastPara="1" vertOverflow="ellipsis" vert="eaVert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01663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ADB-4E08-9363-DA4703CAF360}"/>
              </c:ext>
            </c:extLst>
          </c:dPt>
          <c:dPt>
            <c:idx val="1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ADB-4E08-9363-DA4703CAF360}"/>
              </c:ext>
            </c:extLst>
          </c:dPt>
          <c:dLbls>
            <c:dLbl>
              <c:idx val="0"/>
              <c:layout>
                <c:manualLayout>
                  <c:x val="4.5952428956760924E-2"/>
                  <c:y val="3.472203995333912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8A8BE82-6E97-4846-A46E-37911B3841CA}" type="CATEGORYNAME">
                      <a:rPr lang="ja-JP" altLang="en-US" sz="1400" b="1"/>
                      <a:pPr>
                        <a:defRPr sz="1400" b="1"/>
                      </a:pPr>
                      <a:t>[分類名]</a:t>
                    </a:fld>
                    <a:endParaRPr lang="ja-JP" altLang="en-US" sz="1400" b="1" baseline="0"/>
                  </a:p>
                  <a:p>
                    <a:pPr>
                      <a:defRPr sz="1400" b="1"/>
                    </a:pPr>
                    <a:fld id="{996D8B66-501D-480F-B2CC-D05DE7DF1DB2}" type="PERCENTAGE">
                      <a:rPr lang="en-US" altLang="ja-JP" sz="1400" b="1"/>
                      <a:pPr>
                        <a:defRPr sz="1400" b="1"/>
                      </a:pPr>
                      <a:t>[パーセンテージ]</a:t>
                    </a:fld>
                    <a:endParaRPr lang="ja-JP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903114186851212"/>
                      <c:h val="0.2039351851851851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ADB-4E08-9363-DA4703CAF360}"/>
                </c:ext>
              </c:extLst>
            </c:dLbl>
            <c:dLbl>
              <c:idx val="1"/>
              <c:layout>
                <c:manualLayout>
                  <c:x val="-2.8672208226836172E-2"/>
                  <c:y val="-7.638870662000581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1453B40-FB2E-48F1-B501-67AD6FDF0A4C}" type="CATEGORYNAME">
                      <a:rPr lang="ja-JP" altLang="en-US" sz="1400" b="1"/>
                      <a:pPr>
                        <a:defRPr sz="1400" b="1"/>
                      </a:pPr>
                      <a:t>[分類名]</a:t>
                    </a:fld>
                    <a:endParaRPr lang="ja-JP" altLang="en-US" sz="1400" b="1" baseline="0"/>
                  </a:p>
                  <a:p>
                    <a:pPr>
                      <a:defRPr sz="1400" b="1"/>
                    </a:pPr>
                    <a:fld id="{E637302B-E8FA-4C10-9A1F-0F06FF00EF70}" type="PERCENTAGE">
                      <a:rPr lang="en-US" altLang="ja-JP" sz="1400" b="1"/>
                      <a:pPr>
                        <a:defRPr sz="1400" b="1"/>
                      </a:pPr>
                      <a:t>[パーセンテージ]</a:t>
                    </a:fld>
                    <a:endParaRPr lang="ja-JP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244916990166648"/>
                      <c:h val="0.2409722222222222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ADB-4E08-9363-DA4703CAF3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Facebook!$B$3:$C$3</c:f>
              <c:strCache>
                <c:ptCount val="2"/>
                <c:pt idx="0">
                  <c:v>女性</c:v>
                </c:pt>
                <c:pt idx="1">
                  <c:v>男性</c:v>
                </c:pt>
              </c:strCache>
            </c:strRef>
          </c:cat>
          <c:val>
            <c:numRef>
              <c:f>Facebook!$B$4:$C$4</c:f>
              <c:numCache>
                <c:formatCode>0.00%</c:formatCode>
                <c:ptCount val="2"/>
                <c:pt idx="0">
                  <c:v>0.46</c:v>
                </c:pt>
                <c:pt idx="1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DB-4E08-9363-DA4703CAF36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69-48D1-B7F5-BA7BD2521171}"/>
              </c:ext>
            </c:extLst>
          </c:dPt>
          <c:dPt>
            <c:idx val="1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69-48D1-B7F5-BA7BD2521171}"/>
              </c:ext>
            </c:extLst>
          </c:dPt>
          <c:dLbls>
            <c:dLbl>
              <c:idx val="0"/>
              <c:layout>
                <c:manualLayout>
                  <c:x val="4.5952428956760924E-2"/>
                  <c:y val="3.472203995333912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8A8BE82-6E97-4846-A46E-37911B3841CA}" type="CATEGORYNAME">
                      <a:rPr lang="ja-JP" altLang="en-US" sz="1400" b="1"/>
                      <a:pPr>
                        <a:defRPr sz="1400" b="1"/>
                      </a:pPr>
                      <a:t>[分類名]</a:t>
                    </a:fld>
                    <a:endParaRPr lang="ja-JP" altLang="en-US" sz="1400" b="1" baseline="0"/>
                  </a:p>
                  <a:p>
                    <a:pPr>
                      <a:defRPr sz="1400" b="1"/>
                    </a:pPr>
                    <a:fld id="{2D7C9CD4-570D-443F-B663-0B49C5CC877C}" type="VALUE">
                      <a:rPr lang="en-US" altLang="ja-JP" sz="1400" b="1"/>
                      <a:pPr>
                        <a:defRPr sz="1400" b="1"/>
                      </a:pPr>
                      <a:t>[値]</a:t>
                    </a:fld>
                    <a:endParaRPr lang="ja-JP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903114186851212"/>
                      <c:h val="0.2039351851851851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D69-48D1-B7F5-BA7BD2521171}"/>
                </c:ext>
              </c:extLst>
            </c:dLbl>
            <c:dLbl>
              <c:idx val="1"/>
              <c:layout>
                <c:manualLayout>
                  <c:x val="-3.5325464556451414E-2"/>
                  <c:y val="-8.101815398075240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1453B40-FB2E-48F1-B501-67AD6FDF0A4C}" type="CATEGORYNAME">
                      <a:rPr lang="ja-JP" altLang="en-US" sz="1400" b="1"/>
                      <a:pPr>
                        <a:defRPr sz="1400" b="1"/>
                      </a:pPr>
                      <a:t>[分類名]</a:t>
                    </a:fld>
                    <a:endParaRPr lang="ja-JP" altLang="en-US" sz="1400" b="1" baseline="0"/>
                  </a:p>
                  <a:p>
                    <a:pPr>
                      <a:defRPr sz="1400" b="1"/>
                    </a:pPr>
                    <a:fld id="{6968D083-F4B5-4096-8E5E-EB6ABA16AAD6}" type="VALUE">
                      <a:rPr lang="en-US" altLang="ja-JP" sz="1400" b="1"/>
                      <a:pPr>
                        <a:defRPr sz="1400" b="1"/>
                      </a:pPr>
                      <a:t>[値]</a:t>
                    </a:fld>
                    <a:endParaRPr lang="ja-JP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446513796553874"/>
                      <c:h val="0.2317129629629629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D69-48D1-B7F5-BA7BD25211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Twitter!$B$3:$C$3</c:f>
              <c:strCache>
                <c:ptCount val="2"/>
                <c:pt idx="0">
                  <c:v>女性</c:v>
                </c:pt>
                <c:pt idx="1">
                  <c:v>男性</c:v>
                </c:pt>
              </c:strCache>
            </c:strRef>
          </c:cat>
          <c:val>
            <c:numRef>
              <c:f>Twitter!$B$4:$C$4</c:f>
              <c:numCache>
                <c:formatCode>0.0%</c:formatCode>
                <c:ptCount val="2"/>
                <c:pt idx="0">
                  <c:v>0.47399999999999998</c:v>
                </c:pt>
                <c:pt idx="1">
                  <c:v>0.52600000000000002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69-48D1-B7F5-BA7BD252117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Twitter!$B$25:$B$30</c:f>
              <c:strCache>
                <c:ptCount val="6"/>
                <c:pt idx="0">
                  <c:v>10代</c:v>
                </c:pt>
                <c:pt idx="1">
                  <c:v>20代</c:v>
                </c:pt>
                <c:pt idx="2">
                  <c:v>30代</c:v>
                </c:pt>
                <c:pt idx="3">
                  <c:v>40代</c:v>
                </c:pt>
                <c:pt idx="4">
                  <c:v>50代</c:v>
                </c:pt>
                <c:pt idx="5">
                  <c:v>60代</c:v>
                </c:pt>
              </c:strCache>
            </c:strRef>
          </c:cat>
          <c:val>
            <c:numRef>
              <c:f>Twitter!$C$25:$C$30</c:f>
              <c:numCache>
                <c:formatCode>#,##0_);[Red]\(#,##0\)</c:formatCode>
                <c:ptCount val="6"/>
                <c:pt idx="0">
                  <c:v>9120</c:v>
                </c:pt>
                <c:pt idx="1">
                  <c:v>10199</c:v>
                </c:pt>
                <c:pt idx="2">
                  <c:v>7870</c:v>
                </c:pt>
                <c:pt idx="3">
                  <c:v>8059</c:v>
                </c:pt>
                <c:pt idx="4">
                  <c:v>7017</c:v>
                </c:pt>
                <c:pt idx="5">
                  <c:v>4846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49-4104-943B-B98D720D04C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5"/>
        <c:overlap val="-27"/>
        <c:axId val="1701663920"/>
        <c:axId val="1701662960"/>
      </c:barChart>
      <c:catAx>
        <c:axId val="17016639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1200" b="1"/>
                  <a:t>年齢層</a:t>
                </a:r>
              </a:p>
            </c:rich>
          </c:tx>
          <c:layout>
            <c:manualLayout>
              <c:xMode val="edge"/>
              <c:yMode val="edge"/>
              <c:x val="0.50641797900262475"/>
              <c:y val="0.871620370370370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01662960"/>
        <c:crosses val="autoZero"/>
        <c:auto val="1"/>
        <c:lblAlgn val="ctr"/>
        <c:lblOffset val="100"/>
        <c:noMultiLvlLbl val="0"/>
      </c:catAx>
      <c:valAx>
        <c:axId val="170166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eaVert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1200" b="1"/>
                  <a:t>ユーザー数（人）</a:t>
                </a:r>
              </a:p>
            </c:rich>
          </c:tx>
          <c:layout>
            <c:manualLayout>
              <c:xMode val="edge"/>
              <c:yMode val="edge"/>
              <c:x val="2.7779746281714784E-2"/>
              <c:y val="0.2880132691746865"/>
            </c:manualLayout>
          </c:layout>
          <c:overlay val="0"/>
          <c:spPr>
            <a:noFill/>
            <a:ln w="0">
              <a:noFill/>
            </a:ln>
            <a:effectLst/>
          </c:spPr>
          <c:txPr>
            <a:bodyPr rot="0" spcFirstLastPara="1" vertOverflow="ellipsis" vert="eaVert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01663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55-4BD9-9A08-1EB717354E17}"/>
              </c:ext>
            </c:extLst>
          </c:dPt>
          <c:dPt>
            <c:idx val="1"/>
            <c:bubble3D val="0"/>
            <c:spPr>
              <a:solidFill>
                <a:schemeClr val="accent4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55-4BD9-9A08-1EB717354E17}"/>
              </c:ext>
            </c:extLst>
          </c:dPt>
          <c:dLbls>
            <c:dLbl>
              <c:idx val="0"/>
              <c:layout>
                <c:manualLayout>
                  <c:x val="4.5952428956760924E-2"/>
                  <c:y val="3.472203995333912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8A8BE82-6E97-4846-A46E-37911B3841CA}" type="CATEGORYNAME">
                      <a:rPr lang="ja-JP" altLang="en-US" sz="1400" b="1"/>
                      <a:pPr>
                        <a:defRPr sz="1400" b="1"/>
                      </a:pPr>
                      <a:t>[分類名]</a:t>
                    </a:fld>
                    <a:endParaRPr lang="ja-JP" altLang="en-US" sz="1400" b="1" baseline="0"/>
                  </a:p>
                  <a:p>
                    <a:pPr>
                      <a:defRPr sz="1400" b="1"/>
                    </a:pPr>
                    <a:fld id="{C6189CFA-C765-49D5-B8A1-7C89A4E50B0B}" type="VALUE">
                      <a:rPr lang="en-US" altLang="ja-JP" sz="1400" b="1"/>
                      <a:pPr>
                        <a:defRPr sz="1400" b="1"/>
                      </a:pPr>
                      <a:t>[値]</a:t>
                    </a:fld>
                    <a:r>
                      <a:rPr lang="en-US" altLang="ja-JP" sz="1400" b="1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903114186851212"/>
                      <c:h val="0.2039351851851851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755-4BD9-9A08-1EB717354E17}"/>
                </c:ext>
              </c:extLst>
            </c:dLbl>
            <c:dLbl>
              <c:idx val="1"/>
              <c:layout>
                <c:manualLayout>
                  <c:x val="-2.4680192258772292E-2"/>
                  <c:y val="-5.555537328667248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1453B40-FB2E-48F1-B501-67AD6FDF0A4C}" type="CATEGORYNAME">
                      <a:rPr lang="ja-JP" altLang="en-US" sz="1400" b="1"/>
                      <a:pPr>
                        <a:defRPr sz="1400" b="1"/>
                      </a:pPr>
                      <a:t>[分類名]</a:t>
                    </a:fld>
                    <a:endParaRPr lang="ja-JP" altLang="en-US" sz="1400" b="1" baseline="0"/>
                  </a:p>
                  <a:p>
                    <a:pPr>
                      <a:defRPr sz="1400" b="1"/>
                    </a:pPr>
                    <a:fld id="{7BB305D3-A419-401E-B5D9-2EC2AC795C92}" type="VALUE">
                      <a:rPr lang="en-US" altLang="ja-JP" sz="1400" b="1"/>
                      <a:pPr>
                        <a:defRPr sz="1400" b="1"/>
                      </a:pPr>
                      <a:t>[値]</a:t>
                    </a:fld>
                    <a:r>
                      <a:rPr lang="en-US" altLang="ja-JP" sz="1400" b="1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043320183779424"/>
                      <c:h val="0.2826388888888888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755-4BD9-9A08-1EB717354E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TikTok!$B$3:$C$3</c:f>
              <c:strCache>
                <c:ptCount val="2"/>
                <c:pt idx="0">
                  <c:v>女性</c:v>
                </c:pt>
                <c:pt idx="1">
                  <c:v>男性</c:v>
                </c:pt>
              </c:strCache>
            </c:strRef>
          </c:cat>
          <c:val>
            <c:numRef>
              <c:f>TikTok!$B$4:$C$4</c:f>
              <c:numCache>
                <c:formatCode>General</c:formatCode>
                <c:ptCount val="2"/>
                <c:pt idx="0">
                  <c:v>59.3</c:v>
                </c:pt>
                <c:pt idx="1">
                  <c:v>40.700000000000003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55-4BD9-9A08-1EB717354E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1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9480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0252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5956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5938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2271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2288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9372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表紙・中表紙">
  <p:cSld name="表紙・中表紙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0"/>
          <p:cNvSpPr txBox="1">
            <a:spLocks noGrp="1"/>
          </p:cNvSpPr>
          <p:nvPr>
            <p:ph type="ctrTitle"/>
          </p:nvPr>
        </p:nvSpPr>
        <p:spPr>
          <a:xfrm>
            <a:off x="3610496" y="3047245"/>
            <a:ext cx="4971008" cy="837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4" name="Google Shape;14;p20"/>
          <p:cNvCxnSpPr/>
          <p:nvPr/>
        </p:nvCxnSpPr>
        <p:spPr>
          <a:xfrm flipH="1">
            <a:off x="10235951" y="2404352"/>
            <a:ext cx="1637607" cy="1421477"/>
          </a:xfrm>
          <a:prstGeom prst="straightConnector1">
            <a:avLst/>
          </a:prstGeom>
          <a:noFill/>
          <a:ln w="3810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" name="Google Shape;15;p20"/>
          <p:cNvCxnSpPr/>
          <p:nvPr/>
        </p:nvCxnSpPr>
        <p:spPr>
          <a:xfrm flipH="1">
            <a:off x="7025951" y="1866423"/>
            <a:ext cx="3422807" cy="2846894"/>
          </a:xfrm>
          <a:prstGeom prst="straightConnector1">
            <a:avLst/>
          </a:prstGeom>
          <a:noFill/>
          <a:ln w="381000" cap="rnd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" name="Google Shape;16;p20"/>
          <p:cNvCxnSpPr/>
          <p:nvPr/>
        </p:nvCxnSpPr>
        <p:spPr>
          <a:xfrm flipH="1">
            <a:off x="9265298" y="4655199"/>
            <a:ext cx="2150339" cy="1846144"/>
          </a:xfrm>
          <a:prstGeom prst="straightConnector1">
            <a:avLst/>
          </a:prstGeom>
          <a:noFill/>
          <a:ln w="3810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" name="Google Shape;17;p20"/>
          <p:cNvCxnSpPr/>
          <p:nvPr/>
        </p:nvCxnSpPr>
        <p:spPr>
          <a:xfrm flipH="1">
            <a:off x="1371600" y="575036"/>
            <a:ext cx="1712960" cy="1411125"/>
          </a:xfrm>
          <a:prstGeom prst="straightConnector1">
            <a:avLst/>
          </a:prstGeom>
          <a:noFill/>
          <a:ln w="3810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18;p20"/>
          <p:cNvCxnSpPr/>
          <p:nvPr/>
        </p:nvCxnSpPr>
        <p:spPr>
          <a:xfrm flipH="1">
            <a:off x="8450751" y="1433945"/>
            <a:ext cx="3422807" cy="2846894"/>
          </a:xfrm>
          <a:prstGeom prst="straightConnector1">
            <a:avLst/>
          </a:prstGeom>
          <a:noFill/>
          <a:ln w="1905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" name="Google Shape;19;p20"/>
          <p:cNvCxnSpPr/>
          <p:nvPr/>
        </p:nvCxnSpPr>
        <p:spPr>
          <a:xfrm flipH="1">
            <a:off x="1179341" y="562714"/>
            <a:ext cx="3422807" cy="2846894"/>
          </a:xfrm>
          <a:prstGeom prst="straightConnector1">
            <a:avLst/>
          </a:prstGeom>
          <a:noFill/>
          <a:ln w="635000" cap="rnd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" name="Google Shape;20;p20"/>
          <p:cNvCxnSpPr/>
          <p:nvPr/>
        </p:nvCxnSpPr>
        <p:spPr>
          <a:xfrm flipH="1">
            <a:off x="728992" y="2122655"/>
            <a:ext cx="3522866" cy="2911321"/>
          </a:xfrm>
          <a:prstGeom prst="straightConnector1">
            <a:avLst/>
          </a:prstGeom>
          <a:noFill/>
          <a:ln w="3810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一般スライド">
  <p:cSld name="一般スライド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681644" y="1195472"/>
            <a:ext cx="3649287" cy="80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681644" y="218757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もくじ">
  <p:cSld name="もくじ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 txBox="1">
            <a:spLocks noGrp="1"/>
          </p:cNvSpPr>
          <p:nvPr>
            <p:ph type="title"/>
          </p:nvPr>
        </p:nvSpPr>
        <p:spPr>
          <a:xfrm>
            <a:off x="681644" y="1195472"/>
            <a:ext cx="3649287" cy="80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body" idx="1"/>
          </p:nvPr>
        </p:nvSpPr>
        <p:spPr>
          <a:xfrm>
            <a:off x="681644" y="218757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/>
          <p:nvPr/>
        </p:nvSpPr>
        <p:spPr>
          <a:xfrm>
            <a:off x="99753" y="6538912"/>
            <a:ext cx="216131" cy="219335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2"/>
          <p:cNvSpPr txBox="1"/>
          <p:nvPr/>
        </p:nvSpPr>
        <p:spPr>
          <a:xfrm>
            <a:off x="3006" y="6553209"/>
            <a:ext cx="417102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〈#〉</a:t>
            </a:r>
            <a:endParaRPr sz="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88ED9D-66D7-5088-BE99-E1B95CA97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76B10D6-2B65-13B5-5324-953487F5B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62306D1-FDC9-BF61-E3F6-CDFFBE1D0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FCD2-0D55-42DE-96BF-1FEFF0CBEBCA}" type="datetimeFigureOut">
              <a:rPr kumimoji="1" lang="ja-JP" altLang="en-US" smtClean="0"/>
              <a:t>2024/4/11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30BC347-D41F-02A5-068A-FE1B17181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1E6458-95F8-0544-32CD-FFEF8535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8AF9-633B-4420-8D76-FC505EE9DA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1732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681644" y="1195472"/>
            <a:ext cx="3649287" cy="80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681644" y="218757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bout.fb.com/ja/news/2019/06/japan_maaupdate-2/" TargetMode="External"/><Relationship Id="rId5" Type="http://schemas.openxmlformats.org/officeDocument/2006/relationships/image" Target="../media/image3.png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hart" Target="../charts/char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chart" Target="../charts/char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hart" Target="../charts/char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rimenumbers.co.jp/download/web-pro-service/?post_id=15603" TargetMode="External"/><Relationship Id="rId5" Type="http://schemas.openxmlformats.org/officeDocument/2006/relationships/hyperlink" Target="https://primenumbers.co.jp/download/primenumbers-service/?post_id=13692" TargetMode="External"/><Relationship Id="rId4" Type="http://schemas.openxmlformats.org/officeDocument/2006/relationships/hyperlink" Target="https://primenumbers.co.jp/contac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"/>
          <p:cNvSpPr txBox="1">
            <a:spLocks noGrp="1"/>
          </p:cNvSpPr>
          <p:nvPr>
            <p:ph type="ctrTitle"/>
          </p:nvPr>
        </p:nvSpPr>
        <p:spPr>
          <a:xfrm>
            <a:off x="3610496" y="3047245"/>
            <a:ext cx="4971008" cy="837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ja-JP" altLang="en-US" dirty="0"/>
              <a:t>主要</a:t>
            </a:r>
            <a:r>
              <a:rPr lang="en-US" altLang="ja-JP" dirty="0"/>
              <a:t>SNS</a:t>
            </a:r>
            <a:r>
              <a:rPr lang="ja-JP" altLang="en-US" dirty="0"/>
              <a:t>の利用者層</a:t>
            </a:r>
            <a:endParaRPr dirty="0"/>
          </a:p>
        </p:txBody>
      </p:sp>
      <p:pic>
        <p:nvPicPr>
          <p:cNvPr id="35" name="Google Shape;3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4054" y="6579567"/>
            <a:ext cx="1343891" cy="154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"/>
          <p:cNvSpPr txBox="1">
            <a:spLocks noGrp="1"/>
          </p:cNvSpPr>
          <p:nvPr>
            <p:ph type="title"/>
          </p:nvPr>
        </p:nvSpPr>
        <p:spPr>
          <a:xfrm>
            <a:off x="668944" y="758120"/>
            <a:ext cx="11060590" cy="1052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ja-JP" altLang="en-US" dirty="0"/>
              <a:t>性別・年齢問わず幅広い層に利用されている</a:t>
            </a:r>
            <a:endParaRPr dirty="0"/>
          </a:p>
        </p:txBody>
      </p:sp>
      <p:sp>
        <p:nvSpPr>
          <p:cNvPr id="223" name="Google Shape;223;p12"/>
          <p:cNvSpPr txBox="1"/>
          <p:nvPr/>
        </p:nvSpPr>
        <p:spPr>
          <a:xfrm>
            <a:off x="668944" y="1652517"/>
            <a:ext cx="818357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■月間ユーザー数</a:t>
            </a:r>
            <a:endParaRPr lang="en-US" altLang="ja-JP"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9,500</a:t>
            </a:r>
            <a:r>
              <a:rPr lang="ja-JP" alt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万人（</a:t>
            </a:r>
            <a:r>
              <a:rPr lang="en-US" alt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r>
              <a:rPr lang="ja-JP" alt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年</a:t>
            </a:r>
            <a:r>
              <a:rPr lang="en-US" alt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ja-JP" alt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月末時点）</a:t>
            </a:r>
          </a:p>
        </p:txBody>
      </p:sp>
      <p:cxnSp>
        <p:nvCxnSpPr>
          <p:cNvPr id="225" name="Google Shape;225;p12"/>
          <p:cNvCxnSpPr/>
          <p:nvPr/>
        </p:nvCxnSpPr>
        <p:spPr>
          <a:xfrm rot="10800000">
            <a:off x="737770" y="2724718"/>
            <a:ext cx="11060590" cy="0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9" name="Google Shape;229;p12"/>
          <p:cNvSpPr txBox="1"/>
          <p:nvPr/>
        </p:nvSpPr>
        <p:spPr>
          <a:xfrm>
            <a:off x="981075" y="348295"/>
            <a:ext cx="291465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dirty="0"/>
              <a:t>LINE</a:t>
            </a:r>
            <a:endParaRPr dirty="0"/>
          </a:p>
        </p:txBody>
      </p:sp>
      <p:cxnSp>
        <p:nvCxnSpPr>
          <p:cNvPr id="230" name="Google Shape;230;p12"/>
          <p:cNvCxnSpPr/>
          <p:nvPr/>
        </p:nvCxnSpPr>
        <p:spPr>
          <a:xfrm flipH="1">
            <a:off x="632922" y="359307"/>
            <a:ext cx="247044" cy="212857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Google Shape;223;p12">
            <a:extLst>
              <a:ext uri="{FF2B5EF4-FFF2-40B4-BE49-F238E27FC236}">
                <a16:creationId xmlns:a16="http://schemas.microsoft.com/office/drawing/2014/main" id="{694CBD20-3553-82D2-7B17-CDE44E6BB37A}"/>
              </a:ext>
            </a:extLst>
          </p:cNvPr>
          <p:cNvSpPr txBox="1"/>
          <p:nvPr/>
        </p:nvSpPr>
        <p:spPr>
          <a:xfrm>
            <a:off x="668944" y="2967376"/>
            <a:ext cx="315580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■年齢層</a:t>
            </a:r>
            <a:endParaRPr lang="ja-JP" altLang="en-US"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223;p12">
            <a:extLst>
              <a:ext uri="{FF2B5EF4-FFF2-40B4-BE49-F238E27FC236}">
                <a16:creationId xmlns:a16="http://schemas.microsoft.com/office/drawing/2014/main" id="{A38AF8E2-60AC-CC14-F470-03BB295B757C}"/>
              </a:ext>
            </a:extLst>
          </p:cNvPr>
          <p:cNvSpPr txBox="1"/>
          <p:nvPr/>
        </p:nvSpPr>
        <p:spPr>
          <a:xfrm>
            <a:off x="6199239" y="2967376"/>
            <a:ext cx="315580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■性別</a:t>
            </a:r>
            <a:endParaRPr lang="ja-JP" altLang="en-US"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E8D2670A-7EB5-4B26-A2A9-803CF0417A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8003848"/>
              </p:ext>
            </p:extLst>
          </p:nvPr>
        </p:nvGraphicFramePr>
        <p:xfrm>
          <a:off x="6728246" y="3583416"/>
          <a:ext cx="4794810" cy="268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40B8D2E9-8048-A913-F819-EE9BF52148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6302742"/>
              </p:ext>
            </p:extLst>
          </p:nvPr>
        </p:nvGraphicFramePr>
        <p:xfrm>
          <a:off x="668944" y="3583416"/>
          <a:ext cx="5530295" cy="315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図 6" descr="アイコン&#10;&#10;自動的に生成された説明">
            <a:extLst>
              <a:ext uri="{FF2B5EF4-FFF2-40B4-BE49-F238E27FC236}">
                <a16:creationId xmlns:a16="http://schemas.microsoft.com/office/drawing/2014/main" id="{0A9B0588-8846-9DA1-5DC2-CE95DC0FE9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4286" y="758119"/>
            <a:ext cx="1053481" cy="105242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1FF8B50-93C0-3CD9-FB6F-EE0FCBF5A84C}"/>
              </a:ext>
            </a:extLst>
          </p:cNvPr>
          <p:cNvSpPr txBox="1"/>
          <p:nvPr/>
        </p:nvSpPr>
        <p:spPr>
          <a:xfrm>
            <a:off x="5738949" y="6627374"/>
            <a:ext cx="639209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参考：</a:t>
            </a:r>
            <a:r>
              <a:rPr lang="en-US" altLang="ja-JP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LINE</a:t>
            </a:r>
            <a:r>
              <a:rPr lang="ja-JP" alt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キャンパス「 </a:t>
            </a:r>
            <a:r>
              <a:rPr lang="en-US" altLang="ja-JP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LINE</a:t>
            </a:r>
            <a:r>
              <a:rPr lang="ja-JP" alt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のユーザーはどんな人？」</a:t>
            </a:r>
            <a:r>
              <a:rPr lang="en-US" altLang="ja-JP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https://campus.line.biz/line-official-account/courses/oa-user/lessons/oada-1-2-2</a:t>
            </a:r>
            <a:endParaRPr lang="ja-JP" altLang="en-US" sz="800" b="0" dirty="0">
              <a:effectLst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B9414C8-4E42-6537-ACBE-C111352FF1A3}"/>
              </a:ext>
            </a:extLst>
          </p:cNvPr>
          <p:cNvSpPr txBox="1"/>
          <p:nvPr/>
        </p:nvSpPr>
        <p:spPr>
          <a:xfrm>
            <a:off x="1564686" y="3121147"/>
            <a:ext cx="89113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ja-JP" sz="800" b="0" dirty="0">
                <a:effectLst/>
              </a:rPr>
              <a:t>※2023</a:t>
            </a:r>
            <a:r>
              <a:rPr lang="ja-JP" altLang="en-US" sz="800" b="0" dirty="0">
                <a:effectLst/>
              </a:rPr>
              <a:t>年時点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4B09C3D-BF14-525F-120A-BEDAE5BB044A}"/>
              </a:ext>
            </a:extLst>
          </p:cNvPr>
          <p:cNvSpPr txBox="1"/>
          <p:nvPr/>
        </p:nvSpPr>
        <p:spPr>
          <a:xfrm>
            <a:off x="6886010" y="3121147"/>
            <a:ext cx="89113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ja-JP" sz="800" b="0" dirty="0">
                <a:effectLst/>
              </a:rPr>
              <a:t>※2023</a:t>
            </a:r>
            <a:r>
              <a:rPr lang="ja-JP" altLang="en-US" sz="800" b="0" dirty="0">
                <a:effectLst/>
              </a:rPr>
              <a:t>年時点</a:t>
            </a:r>
          </a:p>
        </p:txBody>
      </p:sp>
    </p:spTree>
    <p:extLst>
      <p:ext uri="{BB962C8B-B14F-4D97-AF65-F5344CB8AC3E}">
        <p14:creationId xmlns:p14="http://schemas.microsoft.com/office/powerpoint/2010/main" val="2436652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"/>
          <p:cNvSpPr txBox="1">
            <a:spLocks noGrp="1"/>
          </p:cNvSpPr>
          <p:nvPr>
            <p:ph type="title"/>
          </p:nvPr>
        </p:nvSpPr>
        <p:spPr>
          <a:xfrm>
            <a:off x="668944" y="758120"/>
            <a:ext cx="11060590" cy="1052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altLang="ja-JP" dirty="0"/>
              <a:t>10</a:t>
            </a:r>
            <a:r>
              <a:rPr lang="ja-JP" altLang="en-US" dirty="0"/>
              <a:t>代～</a:t>
            </a:r>
            <a:r>
              <a:rPr lang="en-US" altLang="ja-JP" dirty="0"/>
              <a:t>20</a:t>
            </a:r>
            <a:r>
              <a:rPr lang="ja-JP" altLang="en-US" dirty="0"/>
              <a:t>代、女性の利用率が高い</a:t>
            </a:r>
            <a:endParaRPr dirty="0"/>
          </a:p>
        </p:txBody>
      </p:sp>
      <p:sp>
        <p:nvSpPr>
          <p:cNvPr id="223" name="Google Shape;223;p12"/>
          <p:cNvSpPr txBox="1"/>
          <p:nvPr/>
        </p:nvSpPr>
        <p:spPr>
          <a:xfrm>
            <a:off x="668944" y="1652517"/>
            <a:ext cx="818357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■月間ユーザー数</a:t>
            </a:r>
            <a:endParaRPr lang="en-US" altLang="ja-JP"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3,300</a:t>
            </a:r>
            <a:r>
              <a:rPr lang="ja-JP" alt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万人（</a:t>
            </a:r>
            <a:r>
              <a:rPr lang="en-US" alt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r>
              <a:rPr lang="ja-JP" alt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年</a:t>
            </a:r>
            <a:r>
              <a:rPr lang="en-US" alt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ja-JP" alt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月時点）</a:t>
            </a:r>
          </a:p>
        </p:txBody>
      </p:sp>
      <p:cxnSp>
        <p:nvCxnSpPr>
          <p:cNvPr id="225" name="Google Shape;225;p12"/>
          <p:cNvCxnSpPr/>
          <p:nvPr/>
        </p:nvCxnSpPr>
        <p:spPr>
          <a:xfrm rot="10800000">
            <a:off x="737770" y="2724718"/>
            <a:ext cx="11060590" cy="0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9" name="Google Shape;229;p12"/>
          <p:cNvSpPr txBox="1"/>
          <p:nvPr/>
        </p:nvSpPr>
        <p:spPr>
          <a:xfrm>
            <a:off x="981075" y="348295"/>
            <a:ext cx="291465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dirty="0"/>
              <a:t>Instagram</a:t>
            </a:r>
            <a:endParaRPr lang="en-US" dirty="0"/>
          </a:p>
        </p:txBody>
      </p:sp>
      <p:cxnSp>
        <p:nvCxnSpPr>
          <p:cNvPr id="230" name="Google Shape;230;p12"/>
          <p:cNvCxnSpPr/>
          <p:nvPr/>
        </p:nvCxnSpPr>
        <p:spPr>
          <a:xfrm flipH="1">
            <a:off x="632922" y="359307"/>
            <a:ext cx="247044" cy="212857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Google Shape;223;p12">
            <a:extLst>
              <a:ext uri="{FF2B5EF4-FFF2-40B4-BE49-F238E27FC236}">
                <a16:creationId xmlns:a16="http://schemas.microsoft.com/office/drawing/2014/main" id="{694CBD20-3553-82D2-7B17-CDE44E6BB37A}"/>
              </a:ext>
            </a:extLst>
          </p:cNvPr>
          <p:cNvSpPr txBox="1"/>
          <p:nvPr/>
        </p:nvSpPr>
        <p:spPr>
          <a:xfrm>
            <a:off x="668944" y="2967376"/>
            <a:ext cx="315580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■年齢層</a:t>
            </a:r>
            <a:endParaRPr lang="ja-JP" altLang="en-US"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" name="グラフ 9">
            <a:extLst>
              <a:ext uri="{FF2B5EF4-FFF2-40B4-BE49-F238E27FC236}">
                <a16:creationId xmlns:a16="http://schemas.microsoft.com/office/drawing/2014/main" id="{FCC2EAB5-2A77-4B14-840F-37856DFF08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4857590"/>
              </p:ext>
            </p:extLst>
          </p:nvPr>
        </p:nvGraphicFramePr>
        <p:xfrm>
          <a:off x="6744681" y="3572886"/>
          <a:ext cx="47783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Google Shape;223;p12">
            <a:extLst>
              <a:ext uri="{FF2B5EF4-FFF2-40B4-BE49-F238E27FC236}">
                <a16:creationId xmlns:a16="http://schemas.microsoft.com/office/drawing/2014/main" id="{A38AF8E2-60AC-CC14-F470-03BB295B757C}"/>
              </a:ext>
            </a:extLst>
          </p:cNvPr>
          <p:cNvSpPr txBox="1"/>
          <p:nvPr/>
        </p:nvSpPr>
        <p:spPr>
          <a:xfrm>
            <a:off x="6199239" y="2967376"/>
            <a:ext cx="315580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■性別</a:t>
            </a:r>
            <a:endParaRPr lang="ja-JP" altLang="en-US"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13F85914-8588-4481-8B4E-C468B788B4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6362239"/>
              </p:ext>
            </p:extLst>
          </p:nvPr>
        </p:nvGraphicFramePr>
        <p:xfrm>
          <a:off x="668944" y="3583416"/>
          <a:ext cx="5530295" cy="3151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図 7" descr="アイコン&#10;&#10;自動的に生成された説明">
            <a:extLst>
              <a:ext uri="{FF2B5EF4-FFF2-40B4-BE49-F238E27FC236}">
                <a16:creationId xmlns:a16="http://schemas.microsoft.com/office/drawing/2014/main" id="{AC82D1ED-887A-D733-4B4A-7796B9D87C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1501" y="724807"/>
            <a:ext cx="1119051" cy="1119051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0A696E7-8DB8-8950-C389-49C5534A8E8B}"/>
              </a:ext>
            </a:extLst>
          </p:cNvPr>
          <p:cNvSpPr txBox="1"/>
          <p:nvPr/>
        </p:nvSpPr>
        <p:spPr>
          <a:xfrm>
            <a:off x="4171407" y="6519642"/>
            <a:ext cx="80205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参考：</a:t>
            </a:r>
            <a:r>
              <a:rPr lang="en-US" altLang="ja-JP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Meta</a:t>
            </a:r>
            <a:r>
              <a:rPr lang="ja-JP" alt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「</a:t>
            </a:r>
            <a:r>
              <a:rPr lang="en-US" altLang="ja-JP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Instagram</a:t>
            </a:r>
            <a:r>
              <a:rPr lang="ja-JP" alt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の国内月間アクティブアカウント数が</a:t>
            </a:r>
            <a:r>
              <a:rPr lang="en-US" altLang="ja-JP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3300</a:t>
            </a:r>
            <a:r>
              <a:rPr lang="ja-JP" alt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万を突破」 </a:t>
            </a:r>
            <a:r>
              <a:rPr lang="en-US" altLang="ja-JP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6"/>
              </a:rPr>
              <a:t>https://about.fb.com/ja/news/2019/06/japan_maaupdate-2/</a:t>
            </a:r>
            <a:endParaRPr lang="en-US" altLang="ja-JP" sz="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800" dirty="0">
                <a:latin typeface="Arial" panose="020B0604020202020204" pitchFamily="34" charset="0"/>
              </a:rPr>
              <a:t>　　　</a:t>
            </a:r>
            <a:r>
              <a:rPr lang="ja-JP" alt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株式会社ガイアックス「</a:t>
            </a:r>
            <a:r>
              <a:rPr lang="en-US" altLang="ja-JP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2024</a:t>
            </a:r>
            <a:r>
              <a:rPr lang="ja-JP" alt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年</a:t>
            </a:r>
            <a:r>
              <a:rPr lang="en-US" altLang="ja-JP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ja-JP" alt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月版！性別・年齢別 </a:t>
            </a:r>
            <a:r>
              <a:rPr lang="en-US" altLang="ja-JP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SNS</a:t>
            </a:r>
            <a:r>
              <a:rPr lang="ja-JP" alt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ユーザー数（</a:t>
            </a:r>
            <a:r>
              <a:rPr lang="en-US" altLang="ja-JP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X(Twitter)</a:t>
            </a:r>
            <a:r>
              <a:rPr lang="ja-JP" alt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、</a:t>
            </a:r>
            <a:r>
              <a:rPr lang="en-US" altLang="ja-JP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Instagram</a:t>
            </a:r>
            <a:r>
              <a:rPr lang="ja-JP" alt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、</a:t>
            </a:r>
            <a:r>
              <a:rPr lang="en-US" altLang="ja-JP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TikTok</a:t>
            </a:r>
            <a:r>
              <a:rPr lang="ja-JP" alt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など</a:t>
            </a:r>
            <a:r>
              <a:rPr lang="en-US" altLang="ja-JP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13</a:t>
            </a:r>
            <a:r>
              <a:rPr lang="ja-JP" alt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媒体）」</a:t>
            </a:r>
            <a:r>
              <a:rPr lang="en-US" altLang="ja-JP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https://gaiax-socialmedialab.jp/socialmedia/435</a:t>
            </a:r>
            <a:endParaRPr lang="ja-JP" altLang="en-US" sz="800" b="0" dirty="0">
              <a:effectLst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7CA975B-ACF0-9B0E-B261-776F47600EF3}"/>
              </a:ext>
            </a:extLst>
          </p:cNvPr>
          <p:cNvSpPr txBox="1"/>
          <p:nvPr/>
        </p:nvSpPr>
        <p:spPr>
          <a:xfrm>
            <a:off x="1564686" y="3121147"/>
            <a:ext cx="89113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ja-JP" sz="800" b="0" dirty="0">
                <a:effectLst/>
              </a:rPr>
              <a:t>※2022</a:t>
            </a:r>
            <a:r>
              <a:rPr lang="ja-JP" altLang="en-US" sz="800" b="0" dirty="0">
                <a:effectLst/>
              </a:rPr>
              <a:t>年時点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927D422-2AEC-2509-237E-515B9D61D94E}"/>
              </a:ext>
            </a:extLst>
          </p:cNvPr>
          <p:cNvSpPr txBox="1"/>
          <p:nvPr/>
        </p:nvSpPr>
        <p:spPr>
          <a:xfrm>
            <a:off x="6886010" y="3121147"/>
            <a:ext cx="89113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ja-JP" sz="800" b="0" dirty="0">
                <a:effectLst/>
              </a:rPr>
              <a:t>※2019</a:t>
            </a:r>
            <a:r>
              <a:rPr lang="ja-JP" altLang="en-US" sz="800" b="0" dirty="0">
                <a:effectLst/>
              </a:rPr>
              <a:t>年時点</a:t>
            </a:r>
          </a:p>
        </p:txBody>
      </p:sp>
    </p:spTree>
    <p:extLst>
      <p:ext uri="{BB962C8B-B14F-4D97-AF65-F5344CB8AC3E}">
        <p14:creationId xmlns:p14="http://schemas.microsoft.com/office/powerpoint/2010/main" val="3958961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"/>
          <p:cNvSpPr txBox="1">
            <a:spLocks noGrp="1"/>
          </p:cNvSpPr>
          <p:nvPr>
            <p:ph type="title"/>
          </p:nvPr>
        </p:nvSpPr>
        <p:spPr>
          <a:xfrm>
            <a:off x="668944" y="758120"/>
            <a:ext cx="11060590" cy="1052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dirty="0"/>
              <a:t>30</a:t>
            </a:r>
            <a:r>
              <a:rPr lang="ja-JP" altLang="en-US" dirty="0"/>
              <a:t>代以上を中心に利用されている</a:t>
            </a:r>
            <a:endParaRPr dirty="0"/>
          </a:p>
        </p:txBody>
      </p:sp>
      <p:sp>
        <p:nvSpPr>
          <p:cNvPr id="223" name="Google Shape;223;p12"/>
          <p:cNvSpPr txBox="1"/>
          <p:nvPr/>
        </p:nvSpPr>
        <p:spPr>
          <a:xfrm>
            <a:off x="668944" y="1652517"/>
            <a:ext cx="818357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■月間ユーザー数</a:t>
            </a:r>
            <a:endParaRPr lang="en-US" altLang="ja-JP"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2,600</a:t>
            </a:r>
            <a:r>
              <a:rPr lang="ja-JP" alt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万人（</a:t>
            </a:r>
            <a:r>
              <a:rPr lang="en-US" alt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r>
              <a:rPr lang="ja-JP" alt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年</a:t>
            </a:r>
            <a:r>
              <a:rPr lang="en-US" alt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lang="ja-JP" alt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月時点）</a:t>
            </a:r>
          </a:p>
        </p:txBody>
      </p:sp>
      <p:cxnSp>
        <p:nvCxnSpPr>
          <p:cNvPr id="225" name="Google Shape;225;p12"/>
          <p:cNvCxnSpPr/>
          <p:nvPr/>
        </p:nvCxnSpPr>
        <p:spPr>
          <a:xfrm rot="10800000">
            <a:off x="737770" y="2724718"/>
            <a:ext cx="11060590" cy="0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9" name="Google Shape;229;p12"/>
          <p:cNvSpPr txBox="1"/>
          <p:nvPr/>
        </p:nvSpPr>
        <p:spPr>
          <a:xfrm>
            <a:off x="981075" y="348295"/>
            <a:ext cx="291465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dirty="0"/>
              <a:t>Facebook</a:t>
            </a:r>
            <a:endParaRPr lang="en-US" dirty="0"/>
          </a:p>
        </p:txBody>
      </p:sp>
      <p:cxnSp>
        <p:nvCxnSpPr>
          <p:cNvPr id="230" name="Google Shape;230;p12"/>
          <p:cNvCxnSpPr/>
          <p:nvPr/>
        </p:nvCxnSpPr>
        <p:spPr>
          <a:xfrm flipH="1">
            <a:off x="632922" y="359307"/>
            <a:ext cx="247044" cy="212857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Google Shape;223;p12">
            <a:extLst>
              <a:ext uri="{FF2B5EF4-FFF2-40B4-BE49-F238E27FC236}">
                <a16:creationId xmlns:a16="http://schemas.microsoft.com/office/drawing/2014/main" id="{694CBD20-3553-82D2-7B17-CDE44E6BB37A}"/>
              </a:ext>
            </a:extLst>
          </p:cNvPr>
          <p:cNvSpPr txBox="1"/>
          <p:nvPr/>
        </p:nvSpPr>
        <p:spPr>
          <a:xfrm>
            <a:off x="668944" y="2967376"/>
            <a:ext cx="315580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■年齢層</a:t>
            </a:r>
            <a:endParaRPr lang="ja-JP" altLang="en-US"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223;p12">
            <a:extLst>
              <a:ext uri="{FF2B5EF4-FFF2-40B4-BE49-F238E27FC236}">
                <a16:creationId xmlns:a16="http://schemas.microsoft.com/office/drawing/2014/main" id="{A38AF8E2-60AC-CC14-F470-03BB295B757C}"/>
              </a:ext>
            </a:extLst>
          </p:cNvPr>
          <p:cNvSpPr txBox="1"/>
          <p:nvPr/>
        </p:nvSpPr>
        <p:spPr>
          <a:xfrm>
            <a:off x="6199239" y="2967376"/>
            <a:ext cx="315580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■性別</a:t>
            </a:r>
            <a:endParaRPr lang="ja-JP" altLang="en-US"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68F1DD32-AE56-4B33-8B22-45EDCA25AB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3725143"/>
              </p:ext>
            </p:extLst>
          </p:nvPr>
        </p:nvGraphicFramePr>
        <p:xfrm>
          <a:off x="668944" y="3583416"/>
          <a:ext cx="5530295" cy="3151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4CCD1CF0-3D81-4CC5-A7ED-F18442576F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5154261"/>
              </p:ext>
            </p:extLst>
          </p:nvPr>
        </p:nvGraphicFramePr>
        <p:xfrm>
          <a:off x="6751031" y="3583416"/>
          <a:ext cx="47720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図 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472299F-84FD-2F4A-BE1E-3A8B308290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1501" y="724807"/>
            <a:ext cx="1119051" cy="1119051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FEC8D10-3C36-467F-3208-8868ED3AD66B}"/>
              </a:ext>
            </a:extLst>
          </p:cNvPr>
          <p:cNvSpPr txBox="1"/>
          <p:nvPr/>
        </p:nvSpPr>
        <p:spPr>
          <a:xfrm>
            <a:off x="4241075" y="6519446"/>
            <a:ext cx="81338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参考：株式会社ガイアックス「</a:t>
            </a:r>
            <a:r>
              <a:rPr lang="en-US" altLang="ja-JP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2024</a:t>
            </a:r>
            <a:r>
              <a:rPr lang="ja-JP" alt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年</a:t>
            </a:r>
            <a:r>
              <a:rPr lang="en-US" altLang="ja-JP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ja-JP" alt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月版！性別・年齢別 </a:t>
            </a:r>
            <a:r>
              <a:rPr lang="en-US" altLang="ja-JP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SNS</a:t>
            </a:r>
            <a:r>
              <a:rPr lang="ja-JP" alt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ユーザー数（</a:t>
            </a:r>
            <a:r>
              <a:rPr lang="en-US" altLang="ja-JP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X(Twitter)</a:t>
            </a:r>
            <a:r>
              <a:rPr lang="ja-JP" alt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、</a:t>
            </a:r>
            <a:r>
              <a:rPr lang="en-US" altLang="ja-JP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Instagram</a:t>
            </a:r>
            <a:r>
              <a:rPr lang="ja-JP" alt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、</a:t>
            </a:r>
            <a:r>
              <a:rPr lang="en-US" altLang="ja-JP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TikTok</a:t>
            </a:r>
            <a:r>
              <a:rPr lang="ja-JP" alt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など</a:t>
            </a:r>
            <a:r>
              <a:rPr lang="en-US" altLang="ja-JP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13</a:t>
            </a:r>
            <a:r>
              <a:rPr lang="ja-JP" alt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媒体）」</a:t>
            </a:r>
            <a:r>
              <a:rPr lang="en-US" altLang="ja-JP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https://gaiax-socialmedialab.jp/socialmedia/435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800" b="0" dirty="0">
                <a:effectLst/>
              </a:rPr>
              <a:t>　　　</a:t>
            </a:r>
            <a:r>
              <a:rPr lang="en-US" altLang="ja-JP" sz="800" b="0" dirty="0" err="1">
                <a:effectLst/>
              </a:rPr>
              <a:t>DataReportal</a:t>
            </a:r>
            <a:r>
              <a:rPr lang="en-US" altLang="ja-JP" sz="800" b="0" dirty="0">
                <a:effectLst/>
              </a:rPr>
              <a:t> </a:t>
            </a:r>
            <a:r>
              <a:rPr lang="ja-JP" altLang="en-US" sz="800" b="0" dirty="0">
                <a:effectLst/>
              </a:rPr>
              <a:t>「</a:t>
            </a:r>
            <a:r>
              <a:rPr lang="en-US" altLang="ja-JP" sz="800" b="0" dirty="0">
                <a:effectLst/>
              </a:rPr>
              <a:t>DIGITAL 2023: JAPAN</a:t>
            </a:r>
            <a:r>
              <a:rPr lang="ja-JP" altLang="en-US" sz="800" b="0" dirty="0">
                <a:effectLst/>
              </a:rPr>
              <a:t>」</a:t>
            </a:r>
            <a:r>
              <a:rPr lang="en-US" altLang="ja-JP" sz="800" b="0" dirty="0">
                <a:effectLst/>
              </a:rPr>
              <a:t>https://datareportal.com/reports/digital-2023-japan</a:t>
            </a:r>
            <a:endParaRPr lang="ja-JP" altLang="en-US" sz="800" b="0" dirty="0">
              <a:effectLst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15D4E95-464A-0B5F-F0D7-4C6E7BEC4637}"/>
              </a:ext>
            </a:extLst>
          </p:cNvPr>
          <p:cNvSpPr txBox="1"/>
          <p:nvPr/>
        </p:nvSpPr>
        <p:spPr>
          <a:xfrm>
            <a:off x="6886010" y="3121147"/>
            <a:ext cx="89113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ja-JP" sz="800" b="0" dirty="0">
                <a:effectLst/>
              </a:rPr>
              <a:t>※2023</a:t>
            </a:r>
            <a:r>
              <a:rPr lang="ja-JP" altLang="en-US" sz="800" b="0" dirty="0">
                <a:effectLst/>
              </a:rPr>
              <a:t>年時点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A54996F-079D-2A18-C3D3-9226FC6FC6E7}"/>
              </a:ext>
            </a:extLst>
          </p:cNvPr>
          <p:cNvSpPr txBox="1"/>
          <p:nvPr/>
        </p:nvSpPr>
        <p:spPr>
          <a:xfrm>
            <a:off x="1564686" y="3121147"/>
            <a:ext cx="89113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ja-JP" sz="800" b="0" dirty="0">
                <a:effectLst/>
              </a:rPr>
              <a:t>※2022</a:t>
            </a:r>
            <a:r>
              <a:rPr lang="ja-JP" altLang="en-US" sz="800" b="0" dirty="0">
                <a:effectLst/>
              </a:rPr>
              <a:t>年時点</a:t>
            </a:r>
          </a:p>
        </p:txBody>
      </p:sp>
    </p:spTree>
    <p:extLst>
      <p:ext uri="{BB962C8B-B14F-4D97-AF65-F5344CB8AC3E}">
        <p14:creationId xmlns:p14="http://schemas.microsoft.com/office/powerpoint/2010/main" val="1140446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"/>
          <p:cNvSpPr txBox="1">
            <a:spLocks noGrp="1"/>
          </p:cNvSpPr>
          <p:nvPr>
            <p:ph type="title"/>
          </p:nvPr>
        </p:nvSpPr>
        <p:spPr>
          <a:xfrm>
            <a:off x="668944" y="758120"/>
            <a:ext cx="11060590" cy="1052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altLang="ja-JP" dirty="0"/>
              <a:t>10</a:t>
            </a:r>
            <a:r>
              <a:rPr lang="ja-JP" altLang="en-US" dirty="0"/>
              <a:t>代と</a:t>
            </a:r>
            <a:r>
              <a:rPr lang="en-US" altLang="ja-JP" dirty="0"/>
              <a:t>20</a:t>
            </a:r>
            <a:r>
              <a:rPr lang="ja-JP" altLang="en-US" dirty="0"/>
              <a:t>代の利用者が比較的多い</a:t>
            </a:r>
          </a:p>
        </p:txBody>
      </p:sp>
      <p:sp>
        <p:nvSpPr>
          <p:cNvPr id="223" name="Google Shape;223;p12"/>
          <p:cNvSpPr txBox="1"/>
          <p:nvPr/>
        </p:nvSpPr>
        <p:spPr>
          <a:xfrm>
            <a:off x="668944" y="1652517"/>
            <a:ext cx="818357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■月間ユーザー数</a:t>
            </a:r>
            <a:endParaRPr lang="en-US" altLang="ja-JP"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4,500</a:t>
            </a:r>
            <a:r>
              <a:rPr lang="ja-JP" alt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万人（</a:t>
            </a:r>
            <a:r>
              <a:rPr lang="en-US" alt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2017</a:t>
            </a:r>
            <a:r>
              <a:rPr lang="ja-JP" alt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年</a:t>
            </a:r>
            <a:r>
              <a:rPr lang="en-US" alt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ja-JP" alt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月時点）</a:t>
            </a:r>
          </a:p>
        </p:txBody>
      </p:sp>
      <p:cxnSp>
        <p:nvCxnSpPr>
          <p:cNvPr id="225" name="Google Shape;225;p12"/>
          <p:cNvCxnSpPr/>
          <p:nvPr/>
        </p:nvCxnSpPr>
        <p:spPr>
          <a:xfrm rot="10800000">
            <a:off x="737770" y="2724718"/>
            <a:ext cx="11060590" cy="0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9" name="Google Shape;229;p12"/>
          <p:cNvSpPr txBox="1"/>
          <p:nvPr/>
        </p:nvSpPr>
        <p:spPr>
          <a:xfrm>
            <a:off x="981075" y="348295"/>
            <a:ext cx="291465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dirty="0"/>
              <a:t>X(Twitter)</a:t>
            </a:r>
            <a:endParaRPr lang="en-US" dirty="0"/>
          </a:p>
        </p:txBody>
      </p:sp>
      <p:cxnSp>
        <p:nvCxnSpPr>
          <p:cNvPr id="230" name="Google Shape;230;p12"/>
          <p:cNvCxnSpPr/>
          <p:nvPr/>
        </p:nvCxnSpPr>
        <p:spPr>
          <a:xfrm flipH="1">
            <a:off x="632922" y="359307"/>
            <a:ext cx="247044" cy="212857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Google Shape;223;p12">
            <a:extLst>
              <a:ext uri="{FF2B5EF4-FFF2-40B4-BE49-F238E27FC236}">
                <a16:creationId xmlns:a16="http://schemas.microsoft.com/office/drawing/2014/main" id="{694CBD20-3553-82D2-7B17-CDE44E6BB37A}"/>
              </a:ext>
            </a:extLst>
          </p:cNvPr>
          <p:cNvSpPr txBox="1"/>
          <p:nvPr/>
        </p:nvSpPr>
        <p:spPr>
          <a:xfrm>
            <a:off x="668944" y="2967376"/>
            <a:ext cx="315580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■年齢層</a:t>
            </a:r>
            <a:endParaRPr lang="ja-JP" altLang="en-US"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B7CF08F4-B7D1-47AD-8E03-7D9A556D6F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6486481"/>
              </p:ext>
            </p:extLst>
          </p:nvPr>
        </p:nvGraphicFramePr>
        <p:xfrm>
          <a:off x="6751031" y="3556521"/>
          <a:ext cx="47720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Google Shape;223;p12">
            <a:extLst>
              <a:ext uri="{FF2B5EF4-FFF2-40B4-BE49-F238E27FC236}">
                <a16:creationId xmlns:a16="http://schemas.microsoft.com/office/drawing/2014/main" id="{A38AF8E2-60AC-CC14-F470-03BB295B757C}"/>
              </a:ext>
            </a:extLst>
          </p:cNvPr>
          <p:cNvSpPr txBox="1"/>
          <p:nvPr/>
        </p:nvSpPr>
        <p:spPr>
          <a:xfrm>
            <a:off x="6199239" y="2967376"/>
            <a:ext cx="315580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■性別</a:t>
            </a:r>
            <a:endParaRPr lang="ja-JP" altLang="en-US"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ADAB8C5E-1678-4E62-92B1-27682A6E65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8909938"/>
              </p:ext>
            </p:extLst>
          </p:nvPr>
        </p:nvGraphicFramePr>
        <p:xfrm>
          <a:off x="668944" y="3583416"/>
          <a:ext cx="5530294" cy="3151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図 7" descr="図形&#10;&#10;中程度の精度で自動的に生成された説明">
            <a:extLst>
              <a:ext uri="{FF2B5EF4-FFF2-40B4-BE49-F238E27FC236}">
                <a16:creationId xmlns:a16="http://schemas.microsoft.com/office/drawing/2014/main" id="{1044B1FD-8C20-9096-E5C4-C9AE3AF8BE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3377" y="769455"/>
            <a:ext cx="995297" cy="101727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F44DB98-B914-A5B3-4F10-16B679E84E80}"/>
              </a:ext>
            </a:extLst>
          </p:cNvPr>
          <p:cNvSpPr txBox="1"/>
          <p:nvPr/>
        </p:nvSpPr>
        <p:spPr>
          <a:xfrm>
            <a:off x="4241075" y="6519446"/>
            <a:ext cx="81338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参考：株式会社ガイアックス「</a:t>
            </a:r>
            <a:r>
              <a:rPr lang="en-US" altLang="ja-JP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2024</a:t>
            </a:r>
            <a:r>
              <a:rPr lang="ja-JP" alt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年</a:t>
            </a:r>
            <a:r>
              <a:rPr lang="en-US" altLang="ja-JP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ja-JP" alt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月版！性別・年齢別 </a:t>
            </a:r>
            <a:r>
              <a:rPr lang="en-US" altLang="ja-JP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SNS</a:t>
            </a:r>
            <a:r>
              <a:rPr lang="ja-JP" alt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ユーザー数（</a:t>
            </a:r>
            <a:r>
              <a:rPr lang="en-US" altLang="ja-JP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X(Twitter)</a:t>
            </a:r>
            <a:r>
              <a:rPr lang="ja-JP" alt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、</a:t>
            </a:r>
            <a:r>
              <a:rPr lang="en-US" altLang="ja-JP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Instagram</a:t>
            </a:r>
            <a:r>
              <a:rPr lang="ja-JP" alt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、</a:t>
            </a:r>
            <a:r>
              <a:rPr lang="en-US" altLang="ja-JP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TikTok</a:t>
            </a:r>
            <a:r>
              <a:rPr lang="ja-JP" alt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など</a:t>
            </a:r>
            <a:r>
              <a:rPr lang="en-US" altLang="ja-JP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13</a:t>
            </a:r>
            <a:r>
              <a:rPr lang="ja-JP" alt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媒体）」</a:t>
            </a:r>
            <a:r>
              <a:rPr lang="en-US" altLang="ja-JP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https://gaiax-socialmedialab.jp/socialmedia/435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800" b="0" dirty="0">
                <a:effectLst/>
              </a:rPr>
              <a:t>　　　</a:t>
            </a:r>
            <a:r>
              <a:rPr lang="en-US" altLang="ja-JP" sz="800" b="0" dirty="0" err="1">
                <a:effectLst/>
              </a:rPr>
              <a:t>DataReportal</a:t>
            </a:r>
            <a:r>
              <a:rPr lang="en-US" altLang="ja-JP" sz="800" b="0" dirty="0">
                <a:effectLst/>
              </a:rPr>
              <a:t> </a:t>
            </a:r>
            <a:r>
              <a:rPr lang="ja-JP" altLang="en-US" sz="800" b="0" dirty="0">
                <a:effectLst/>
              </a:rPr>
              <a:t>「</a:t>
            </a:r>
            <a:r>
              <a:rPr lang="en-US" altLang="ja-JP" sz="800" b="0" dirty="0">
                <a:effectLst/>
              </a:rPr>
              <a:t>DIGITAL 2023: JAPAN</a:t>
            </a:r>
            <a:r>
              <a:rPr lang="ja-JP" altLang="en-US" sz="800" b="0" dirty="0">
                <a:effectLst/>
              </a:rPr>
              <a:t>」</a:t>
            </a:r>
            <a:r>
              <a:rPr lang="en-US" altLang="ja-JP" sz="800" b="0" dirty="0">
                <a:effectLst/>
              </a:rPr>
              <a:t>https://datareportal.com/reports/digital-2023-japan</a:t>
            </a:r>
            <a:endParaRPr lang="ja-JP" altLang="en-US" sz="800" b="0" dirty="0">
              <a:effectLst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473591D-92E0-A614-6FAE-28C76A2A0919}"/>
              </a:ext>
            </a:extLst>
          </p:cNvPr>
          <p:cNvSpPr txBox="1"/>
          <p:nvPr/>
        </p:nvSpPr>
        <p:spPr>
          <a:xfrm>
            <a:off x="6886010" y="3121147"/>
            <a:ext cx="89113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ja-JP" sz="800" b="0" dirty="0">
                <a:effectLst/>
              </a:rPr>
              <a:t>※2023</a:t>
            </a:r>
            <a:r>
              <a:rPr lang="ja-JP" altLang="en-US" sz="800" b="0" dirty="0">
                <a:effectLst/>
              </a:rPr>
              <a:t>年時点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E0F9DA1-EA98-AD45-0CFA-8C7FA1B2196D}"/>
              </a:ext>
            </a:extLst>
          </p:cNvPr>
          <p:cNvSpPr txBox="1"/>
          <p:nvPr/>
        </p:nvSpPr>
        <p:spPr>
          <a:xfrm>
            <a:off x="1564686" y="3121147"/>
            <a:ext cx="89113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ja-JP" sz="800" b="0" dirty="0">
                <a:effectLst/>
              </a:rPr>
              <a:t>※2022</a:t>
            </a:r>
            <a:r>
              <a:rPr lang="ja-JP" altLang="en-US" sz="800" b="0" dirty="0">
                <a:effectLst/>
              </a:rPr>
              <a:t>年時点</a:t>
            </a:r>
          </a:p>
        </p:txBody>
      </p:sp>
    </p:spTree>
    <p:extLst>
      <p:ext uri="{BB962C8B-B14F-4D97-AF65-F5344CB8AC3E}">
        <p14:creationId xmlns:p14="http://schemas.microsoft.com/office/powerpoint/2010/main" val="2784478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"/>
          <p:cNvSpPr txBox="1">
            <a:spLocks noGrp="1"/>
          </p:cNvSpPr>
          <p:nvPr>
            <p:ph type="title"/>
          </p:nvPr>
        </p:nvSpPr>
        <p:spPr>
          <a:xfrm>
            <a:off x="668944" y="758120"/>
            <a:ext cx="11060590" cy="1052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altLang="ja-JP" dirty="0"/>
              <a:t>10</a:t>
            </a:r>
            <a:r>
              <a:rPr lang="ja-JP" altLang="en-US" dirty="0"/>
              <a:t>代と</a:t>
            </a:r>
            <a:r>
              <a:rPr lang="en-US" altLang="ja-JP" dirty="0"/>
              <a:t>20</a:t>
            </a:r>
            <a:r>
              <a:rPr lang="ja-JP" altLang="en-US" dirty="0"/>
              <a:t>代の利用者が中心</a:t>
            </a:r>
            <a:endParaRPr dirty="0"/>
          </a:p>
        </p:txBody>
      </p:sp>
      <p:sp>
        <p:nvSpPr>
          <p:cNvPr id="223" name="Google Shape;223;p12"/>
          <p:cNvSpPr txBox="1"/>
          <p:nvPr/>
        </p:nvSpPr>
        <p:spPr>
          <a:xfrm>
            <a:off x="668944" y="1652517"/>
            <a:ext cx="818357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■月間ユーザー数</a:t>
            </a:r>
            <a:endParaRPr lang="en-US" altLang="ja-JP"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1,700</a:t>
            </a:r>
            <a:r>
              <a:rPr lang="ja-JP" alt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万人（</a:t>
            </a:r>
            <a:r>
              <a:rPr lang="en-US" alt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r>
              <a:rPr lang="ja-JP" alt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年</a:t>
            </a:r>
            <a:r>
              <a:rPr lang="en-US" alt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ja-JP" alt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月時点）</a:t>
            </a:r>
          </a:p>
        </p:txBody>
      </p:sp>
      <p:cxnSp>
        <p:nvCxnSpPr>
          <p:cNvPr id="225" name="Google Shape;225;p12"/>
          <p:cNvCxnSpPr/>
          <p:nvPr/>
        </p:nvCxnSpPr>
        <p:spPr>
          <a:xfrm rot="10800000">
            <a:off x="737770" y="2724718"/>
            <a:ext cx="11060590" cy="0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9" name="Google Shape;229;p12"/>
          <p:cNvSpPr txBox="1"/>
          <p:nvPr/>
        </p:nvSpPr>
        <p:spPr>
          <a:xfrm>
            <a:off x="981075" y="348295"/>
            <a:ext cx="291465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dirty="0"/>
              <a:t>TikTok</a:t>
            </a:r>
            <a:endParaRPr lang="en-US" dirty="0"/>
          </a:p>
        </p:txBody>
      </p:sp>
      <p:cxnSp>
        <p:nvCxnSpPr>
          <p:cNvPr id="230" name="Google Shape;230;p12"/>
          <p:cNvCxnSpPr/>
          <p:nvPr/>
        </p:nvCxnSpPr>
        <p:spPr>
          <a:xfrm flipH="1">
            <a:off x="632922" y="359307"/>
            <a:ext cx="247044" cy="212857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Google Shape;223;p12">
            <a:extLst>
              <a:ext uri="{FF2B5EF4-FFF2-40B4-BE49-F238E27FC236}">
                <a16:creationId xmlns:a16="http://schemas.microsoft.com/office/drawing/2014/main" id="{694CBD20-3553-82D2-7B17-CDE44E6BB37A}"/>
              </a:ext>
            </a:extLst>
          </p:cNvPr>
          <p:cNvSpPr txBox="1"/>
          <p:nvPr/>
        </p:nvSpPr>
        <p:spPr>
          <a:xfrm>
            <a:off x="668944" y="2967376"/>
            <a:ext cx="315580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■年齢層</a:t>
            </a:r>
            <a:endParaRPr lang="ja-JP" altLang="en-US"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A5E1A2F9-55BE-4E79-813B-EB876C2C9B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7047717"/>
              </p:ext>
            </p:extLst>
          </p:nvPr>
        </p:nvGraphicFramePr>
        <p:xfrm>
          <a:off x="6739638" y="3556521"/>
          <a:ext cx="47720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Google Shape;223;p12">
            <a:extLst>
              <a:ext uri="{FF2B5EF4-FFF2-40B4-BE49-F238E27FC236}">
                <a16:creationId xmlns:a16="http://schemas.microsoft.com/office/drawing/2014/main" id="{A38AF8E2-60AC-CC14-F470-03BB295B757C}"/>
              </a:ext>
            </a:extLst>
          </p:cNvPr>
          <p:cNvSpPr txBox="1"/>
          <p:nvPr/>
        </p:nvSpPr>
        <p:spPr>
          <a:xfrm>
            <a:off x="6199239" y="2967376"/>
            <a:ext cx="315580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■性別</a:t>
            </a:r>
            <a:endParaRPr lang="ja-JP" altLang="en-US"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A8D2A901-599F-4F30-9C68-841A76C95C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602034"/>
              </p:ext>
            </p:extLst>
          </p:nvPr>
        </p:nvGraphicFramePr>
        <p:xfrm>
          <a:off x="668944" y="3583416"/>
          <a:ext cx="5530294" cy="3151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図 10" descr="ロゴ&#10;&#10;自動的に生成された説明">
            <a:extLst>
              <a:ext uri="{FF2B5EF4-FFF2-40B4-BE49-F238E27FC236}">
                <a16:creationId xmlns:a16="http://schemas.microsoft.com/office/drawing/2014/main" id="{AA45182B-6C3F-A7F6-2C7A-8F20F3C686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1501" y="724807"/>
            <a:ext cx="1119051" cy="111905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0B722BC-B33C-E4AC-EAEB-647AB0267BF8}"/>
              </a:ext>
            </a:extLst>
          </p:cNvPr>
          <p:cNvSpPr txBox="1"/>
          <p:nvPr/>
        </p:nvSpPr>
        <p:spPr>
          <a:xfrm>
            <a:off x="4241075" y="6519446"/>
            <a:ext cx="81338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参考：株式会社ガイアックス「</a:t>
            </a:r>
            <a:r>
              <a:rPr lang="en-US" altLang="ja-JP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2024</a:t>
            </a:r>
            <a:r>
              <a:rPr lang="ja-JP" alt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年</a:t>
            </a:r>
            <a:r>
              <a:rPr lang="en-US" altLang="ja-JP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ja-JP" alt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月版！性別・年齢別 </a:t>
            </a:r>
            <a:r>
              <a:rPr lang="en-US" altLang="ja-JP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SNS</a:t>
            </a:r>
            <a:r>
              <a:rPr lang="ja-JP" alt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ユーザー数（</a:t>
            </a:r>
            <a:r>
              <a:rPr lang="en-US" altLang="ja-JP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X(Twitter)</a:t>
            </a:r>
            <a:r>
              <a:rPr lang="ja-JP" alt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、</a:t>
            </a:r>
            <a:r>
              <a:rPr lang="en-US" altLang="ja-JP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Instagram</a:t>
            </a:r>
            <a:r>
              <a:rPr lang="ja-JP" alt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、</a:t>
            </a:r>
            <a:r>
              <a:rPr lang="en-US" altLang="ja-JP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TikTok</a:t>
            </a:r>
            <a:r>
              <a:rPr lang="ja-JP" alt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など</a:t>
            </a:r>
            <a:r>
              <a:rPr lang="en-US" altLang="ja-JP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13</a:t>
            </a:r>
            <a:r>
              <a:rPr lang="ja-JP" alt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媒体）」</a:t>
            </a:r>
            <a:r>
              <a:rPr lang="en-US" altLang="ja-JP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https://gaiax-socialmedialab.jp/socialmedia/435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800" b="0" dirty="0">
                <a:effectLst/>
              </a:rPr>
              <a:t>　　　</a:t>
            </a:r>
            <a:r>
              <a:rPr lang="en-US" altLang="ja-JP" sz="800" b="0" dirty="0" err="1">
                <a:effectLst/>
              </a:rPr>
              <a:t>DataReportal</a:t>
            </a:r>
            <a:r>
              <a:rPr lang="en-US" altLang="ja-JP" sz="800" b="0" dirty="0">
                <a:effectLst/>
              </a:rPr>
              <a:t> </a:t>
            </a:r>
            <a:r>
              <a:rPr lang="ja-JP" altLang="en-US" sz="800" b="0" dirty="0">
                <a:effectLst/>
              </a:rPr>
              <a:t>「</a:t>
            </a:r>
            <a:r>
              <a:rPr lang="en-US" altLang="ja-JP" sz="800" b="0" dirty="0">
                <a:effectLst/>
              </a:rPr>
              <a:t>DIGITAL 2023: JAPAN</a:t>
            </a:r>
            <a:r>
              <a:rPr lang="ja-JP" altLang="en-US" sz="800" b="0" dirty="0">
                <a:effectLst/>
              </a:rPr>
              <a:t>」</a:t>
            </a:r>
            <a:r>
              <a:rPr lang="en-US" altLang="ja-JP" sz="800" b="0" dirty="0">
                <a:effectLst/>
              </a:rPr>
              <a:t>https://datareportal.com/reports/digital-2023-japan</a:t>
            </a:r>
            <a:endParaRPr lang="ja-JP" altLang="en-US" sz="800" b="0" dirty="0">
              <a:effectLst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FCB803E-49EF-34FD-6C9C-9A53D3E541A9}"/>
              </a:ext>
            </a:extLst>
          </p:cNvPr>
          <p:cNvSpPr txBox="1"/>
          <p:nvPr/>
        </p:nvSpPr>
        <p:spPr>
          <a:xfrm>
            <a:off x="6886010" y="3121147"/>
            <a:ext cx="89113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ja-JP" sz="800" b="0" dirty="0">
                <a:effectLst/>
              </a:rPr>
              <a:t>※2023</a:t>
            </a:r>
            <a:r>
              <a:rPr lang="ja-JP" altLang="en-US" sz="800" b="0" dirty="0">
                <a:effectLst/>
              </a:rPr>
              <a:t>年時点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89295C9-970A-820B-4699-C5803C8605C7}"/>
              </a:ext>
            </a:extLst>
          </p:cNvPr>
          <p:cNvSpPr txBox="1"/>
          <p:nvPr/>
        </p:nvSpPr>
        <p:spPr>
          <a:xfrm>
            <a:off x="1564686" y="3121147"/>
            <a:ext cx="89113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ja-JP" sz="800" b="0" dirty="0">
                <a:effectLst/>
              </a:rPr>
              <a:t>※2022</a:t>
            </a:r>
            <a:r>
              <a:rPr lang="ja-JP" altLang="en-US" sz="800" b="0" dirty="0">
                <a:effectLst/>
              </a:rPr>
              <a:t>年時点</a:t>
            </a:r>
          </a:p>
        </p:txBody>
      </p:sp>
    </p:spTree>
    <p:extLst>
      <p:ext uri="{BB962C8B-B14F-4D97-AF65-F5344CB8AC3E}">
        <p14:creationId xmlns:p14="http://schemas.microsoft.com/office/powerpoint/2010/main" val="2108741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"/>
          <p:cNvSpPr txBox="1">
            <a:spLocks noGrp="1"/>
          </p:cNvSpPr>
          <p:nvPr>
            <p:ph type="title"/>
          </p:nvPr>
        </p:nvSpPr>
        <p:spPr>
          <a:xfrm>
            <a:off x="668944" y="758120"/>
            <a:ext cx="11060590" cy="1052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altLang="ja-JP" dirty="0"/>
              <a:t>20</a:t>
            </a:r>
            <a:r>
              <a:rPr lang="ja-JP" altLang="en-US" dirty="0"/>
              <a:t>代と</a:t>
            </a:r>
            <a:r>
              <a:rPr lang="en-US" altLang="ja-JP" dirty="0"/>
              <a:t>30</a:t>
            </a:r>
            <a:r>
              <a:rPr lang="ja-JP" altLang="en-US" dirty="0"/>
              <a:t>代の女性にリーチしやすい</a:t>
            </a:r>
            <a:endParaRPr dirty="0"/>
          </a:p>
        </p:txBody>
      </p:sp>
      <p:sp>
        <p:nvSpPr>
          <p:cNvPr id="223" name="Google Shape;223;p12"/>
          <p:cNvSpPr txBox="1"/>
          <p:nvPr/>
        </p:nvSpPr>
        <p:spPr>
          <a:xfrm>
            <a:off x="668944" y="1652517"/>
            <a:ext cx="818357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■月間ユーザー数</a:t>
            </a:r>
            <a:endParaRPr lang="en-US" altLang="ja-JP"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870</a:t>
            </a:r>
            <a:r>
              <a:rPr lang="ja-JP" alt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万人（</a:t>
            </a:r>
            <a:r>
              <a:rPr lang="en-US" alt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r>
              <a:rPr lang="ja-JP" alt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年</a:t>
            </a:r>
            <a:r>
              <a:rPr lang="en-US" alt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ja-JP" alt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月時点）</a:t>
            </a:r>
          </a:p>
        </p:txBody>
      </p:sp>
      <p:cxnSp>
        <p:nvCxnSpPr>
          <p:cNvPr id="225" name="Google Shape;225;p12"/>
          <p:cNvCxnSpPr/>
          <p:nvPr/>
        </p:nvCxnSpPr>
        <p:spPr>
          <a:xfrm rot="10800000">
            <a:off x="737770" y="2724718"/>
            <a:ext cx="11060590" cy="0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9" name="Google Shape;229;p12"/>
          <p:cNvSpPr txBox="1"/>
          <p:nvPr/>
        </p:nvSpPr>
        <p:spPr>
          <a:xfrm>
            <a:off x="981075" y="348295"/>
            <a:ext cx="291465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dirty="0"/>
              <a:t>Pinterest</a:t>
            </a:r>
            <a:endParaRPr lang="en-US" dirty="0"/>
          </a:p>
        </p:txBody>
      </p:sp>
      <p:cxnSp>
        <p:nvCxnSpPr>
          <p:cNvPr id="230" name="Google Shape;230;p12"/>
          <p:cNvCxnSpPr/>
          <p:nvPr/>
        </p:nvCxnSpPr>
        <p:spPr>
          <a:xfrm flipH="1">
            <a:off x="632922" y="359307"/>
            <a:ext cx="247044" cy="212857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66FA3DC5-9C4C-4FFF-919D-0A0B318677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8116947"/>
              </p:ext>
            </p:extLst>
          </p:nvPr>
        </p:nvGraphicFramePr>
        <p:xfrm>
          <a:off x="668943" y="3583415"/>
          <a:ext cx="5530295" cy="315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F666EDE8-88F8-4334-A8AD-A99DFBB6E1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173780"/>
              </p:ext>
            </p:extLst>
          </p:nvPr>
        </p:nvGraphicFramePr>
        <p:xfrm>
          <a:off x="6744681" y="3559789"/>
          <a:ext cx="47783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Google Shape;223;p12">
            <a:extLst>
              <a:ext uri="{FF2B5EF4-FFF2-40B4-BE49-F238E27FC236}">
                <a16:creationId xmlns:a16="http://schemas.microsoft.com/office/drawing/2014/main" id="{694CBD20-3553-82D2-7B17-CDE44E6BB37A}"/>
              </a:ext>
            </a:extLst>
          </p:cNvPr>
          <p:cNvSpPr txBox="1"/>
          <p:nvPr/>
        </p:nvSpPr>
        <p:spPr>
          <a:xfrm>
            <a:off x="668944" y="2967376"/>
            <a:ext cx="315580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■年齢層</a:t>
            </a:r>
            <a:endParaRPr lang="ja-JP" altLang="en-US"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223;p12">
            <a:extLst>
              <a:ext uri="{FF2B5EF4-FFF2-40B4-BE49-F238E27FC236}">
                <a16:creationId xmlns:a16="http://schemas.microsoft.com/office/drawing/2014/main" id="{A38AF8E2-60AC-CC14-F470-03BB295B757C}"/>
              </a:ext>
            </a:extLst>
          </p:cNvPr>
          <p:cNvSpPr txBox="1"/>
          <p:nvPr/>
        </p:nvSpPr>
        <p:spPr>
          <a:xfrm>
            <a:off x="6199239" y="2967376"/>
            <a:ext cx="315580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■性別</a:t>
            </a:r>
            <a:endParaRPr lang="ja-JP" altLang="en-US"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図 7" descr="ロゴ, アイコン&#10;&#10;自動的に生成された説明">
            <a:extLst>
              <a:ext uri="{FF2B5EF4-FFF2-40B4-BE49-F238E27FC236}">
                <a16:creationId xmlns:a16="http://schemas.microsoft.com/office/drawing/2014/main" id="{4B751F52-127E-5860-A5D3-128160A6B5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67" b="96500" l="1167" r="96667">
                        <a14:foregroundMark x1="23833" y1="75500" x2="11583" y2="57500"/>
                        <a14:foregroundMark x1="11583" y1="57500" x2="13667" y2="41083"/>
                        <a14:foregroundMark x1="13667" y1="41083" x2="22917" y2="25667"/>
                        <a14:foregroundMark x1="22917" y1="25667" x2="48750" y2="11417"/>
                        <a14:foregroundMark x1="48750" y1="11417" x2="66500" y2="12167"/>
                        <a14:foregroundMark x1="66500" y1="12167" x2="78250" y2="19083"/>
                        <a14:foregroundMark x1="78250" y1="19083" x2="86667" y2="37417"/>
                        <a14:foregroundMark x1="86667" y1="37417" x2="87833" y2="65750"/>
                        <a14:foregroundMark x1="87833" y1="65750" x2="70917" y2="83750"/>
                        <a14:foregroundMark x1="70917" y1="83750" x2="56917" y2="87917"/>
                        <a14:foregroundMark x1="60000" y1="61750" x2="61750" y2="37250"/>
                        <a14:foregroundMark x1="61750" y1="37250" x2="45917" y2="32000"/>
                        <a14:foregroundMark x1="45917" y1="32000" x2="33750" y2="43167"/>
                        <a14:foregroundMark x1="33750" y1="43167" x2="31917" y2="51500"/>
                        <a14:foregroundMark x1="30917" y1="43417" x2="40000" y2="36000"/>
                        <a14:foregroundMark x1="40000" y1="33417" x2="53083" y2="30083"/>
                        <a14:foregroundMark x1="53083" y1="30083" x2="53833" y2="30083"/>
                        <a14:foregroundMark x1="65000" y1="37917" x2="64833" y2="60000"/>
                        <a14:foregroundMark x1="64833" y1="60000" x2="55500" y2="48833"/>
                        <a14:foregroundMark x1="49500" y1="28167" x2="51167" y2="28667"/>
                        <a14:foregroundMark x1="56417" y1="54833" x2="59083" y2="65333"/>
                        <a14:foregroundMark x1="50750" y1="52667" x2="50750" y2="52667"/>
                        <a14:foregroundMark x1="51667" y1="53667" x2="53333" y2="62417"/>
                        <a14:foregroundMark x1="49250" y1="61250" x2="58083" y2="66750"/>
                        <a14:foregroundMark x1="50000" y1="65083" x2="57167" y2="67917"/>
                        <a14:foregroundMark x1="59500" y1="68167" x2="59500" y2="68167"/>
                        <a14:foregroundMark x1="59083" y1="68167" x2="60917" y2="67417"/>
                        <a14:foregroundMark x1="61167" y1="66750" x2="57167" y2="66500"/>
                        <a14:foregroundMark x1="61917" y1="67417" x2="59750" y2="67917"/>
                        <a14:foregroundMark x1="33333" y1="54083" x2="33750" y2="70583"/>
                        <a14:foregroundMark x1="33750" y1="70583" x2="24750" y2="67417"/>
                        <a14:foregroundMark x1="32417" y1="71250" x2="24833" y2="83833"/>
                        <a14:foregroundMark x1="24833" y1="83833" x2="18833" y2="74583"/>
                        <a14:foregroundMark x1="30500" y1="81250" x2="17833" y2="87750"/>
                        <a14:foregroundMark x1="17833" y1="87750" x2="5500" y2="37167"/>
                        <a14:foregroundMark x1="49083" y1="80333" x2="62167" y2="90667"/>
                        <a14:foregroundMark x1="62167" y1="90667" x2="69250" y2="84833"/>
                        <a14:foregroundMark x1="8333" y1="69083" x2="7083" y2="37333"/>
                        <a14:foregroundMark x1="7083" y1="37333" x2="15083" y2="23667"/>
                        <a14:foregroundMark x1="15083" y1="23667" x2="45000" y2="8167"/>
                        <a14:foregroundMark x1="45000" y1="8167" x2="48583" y2="7417"/>
                        <a14:foregroundMark x1="39750" y1="5333" x2="21780" y2="8954"/>
                        <a14:foregroundMark x1="4226" y1="33174" x2="5917" y2="38167"/>
                        <a14:foregroundMark x1="67833" y1="7167" x2="71417" y2="8833"/>
                        <a14:foregroundMark x1="55917" y1="7667" x2="64500" y2="7917"/>
                        <a14:foregroundMark x1="54250" y1="5083" x2="59083" y2="5083"/>
                        <a14:foregroundMark x1="42833" y1="4083" x2="54083" y2="3667"/>
                        <a14:foregroundMark x1="96667" y1="34583" x2="96667" y2="49333"/>
                        <a14:foregroundMark x1="45000" y1="96500" x2="65750" y2="96000"/>
                        <a14:foregroundMark x1="1417" y1="42917" x2="1167" y2="54333"/>
                        <a14:backgroundMark x1="51908" y1="27719" x2="63000" y2="27750"/>
                        <a14:backgroundMark x1="33333" y1="27667" x2="49854" y2="27713"/>
                        <a14:backgroundMark x1="63000" y1="27750" x2="71583" y2="39417"/>
                        <a14:backgroundMark x1="71583" y1="39417" x2="72833" y2="56750"/>
                        <a14:backgroundMark x1="72833" y1="56750" x2="64750" y2="69167"/>
                        <a14:backgroundMark x1="64750" y1="69167" x2="62049" y2="68190"/>
                        <a14:backgroundMark x1="46417" y1="44833" x2="36167" y2="87000"/>
                        <a14:backgroundMark x1="31667" y1="31000" x2="24417" y2="45417"/>
                        <a14:backgroundMark x1="24417" y1="45417" x2="26167" y2="61250"/>
                        <a14:backgroundMark x1="26167" y1="61250" x2="26667" y2="62167"/>
                        <a14:backgroundMark x1="7417" y1="8667" x2="500" y2="22917"/>
                        <a14:backgroundMark x1="21167" y1="8417" x2="1500" y2="24833"/>
                        <a14:backgroundMark x1="1500" y1="24833" x2="13000" y2="10333"/>
                        <a14:backgroundMark x1="13000" y1="10333" x2="1167" y2="36500"/>
                        <a14:backgroundMark x1="18333" y1="10750" x2="17167" y2="7667"/>
                        <a14:backgroundMark x1="15917" y1="9833" x2="18333" y2="8667"/>
                        <a14:backgroundMark x1="12417" y1="10750" x2="6667" y2="11250"/>
                        <a14:backgroundMark x1="17167" y1="8833" x2="14083" y2="11500"/>
                        <a14:backgroundMark x1="7583" y1="16250" x2="4083" y2="20500"/>
                        <a14:backgroundMark x1="4500" y1="22167" x2="2167" y2="27000"/>
                        <a14:backgroundMark x1="5000" y1="20500" x2="4750" y2="21500"/>
                        <a14:backgroundMark x1="4083" y1="27417" x2="3333" y2="25333"/>
                        <a14:backgroundMark x1="2583" y1="27167" x2="2833" y2="27667"/>
                        <a14:backgroundMark x1="2417" y1="29583" x2="3083" y2="28667"/>
                        <a14:backgroundMark x1="2417" y1="27417" x2="3083" y2="28417"/>
                        <a14:backgroundMark x1="3333" y1="26000" x2="2833" y2="298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31500" y="724806"/>
            <a:ext cx="1119051" cy="1119051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AC5F94A-FC72-0C0E-41F7-44212A55DBEA}"/>
              </a:ext>
            </a:extLst>
          </p:cNvPr>
          <p:cNvSpPr txBox="1"/>
          <p:nvPr/>
        </p:nvSpPr>
        <p:spPr>
          <a:xfrm>
            <a:off x="4241075" y="6519446"/>
            <a:ext cx="81338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参考：株式会社ガイアックス「</a:t>
            </a:r>
            <a:r>
              <a:rPr lang="en-US" altLang="ja-JP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2024</a:t>
            </a:r>
            <a:r>
              <a:rPr lang="ja-JP" alt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年</a:t>
            </a:r>
            <a:r>
              <a:rPr lang="en-US" altLang="ja-JP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ja-JP" alt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月版！性別・年齢別 </a:t>
            </a:r>
            <a:r>
              <a:rPr lang="en-US" altLang="ja-JP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SNS</a:t>
            </a:r>
            <a:r>
              <a:rPr lang="ja-JP" alt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ユーザー数（</a:t>
            </a:r>
            <a:r>
              <a:rPr lang="en-US" altLang="ja-JP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X(Twitter)</a:t>
            </a:r>
            <a:r>
              <a:rPr lang="ja-JP" alt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、</a:t>
            </a:r>
            <a:r>
              <a:rPr lang="en-US" altLang="ja-JP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Instagram</a:t>
            </a:r>
            <a:r>
              <a:rPr lang="ja-JP" alt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、</a:t>
            </a:r>
            <a:r>
              <a:rPr lang="en-US" altLang="ja-JP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TikTok</a:t>
            </a:r>
            <a:r>
              <a:rPr lang="ja-JP" alt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など</a:t>
            </a:r>
            <a:r>
              <a:rPr lang="en-US" altLang="ja-JP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13</a:t>
            </a:r>
            <a:r>
              <a:rPr lang="ja-JP" alt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媒体）」</a:t>
            </a:r>
            <a:r>
              <a:rPr lang="en-US" altLang="ja-JP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https://gaiax-socialmedialab.jp/socialmedia/435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800" b="0" dirty="0">
                <a:effectLst/>
              </a:rPr>
              <a:t>　　　</a:t>
            </a:r>
            <a:r>
              <a:rPr lang="en-US" altLang="ja-JP" sz="800" b="0" dirty="0" err="1">
                <a:effectLst/>
              </a:rPr>
              <a:t>DataReportal</a:t>
            </a:r>
            <a:r>
              <a:rPr lang="en-US" altLang="ja-JP" sz="800" b="0" dirty="0">
                <a:effectLst/>
              </a:rPr>
              <a:t> </a:t>
            </a:r>
            <a:r>
              <a:rPr lang="ja-JP" altLang="en-US" sz="800" b="0" dirty="0">
                <a:effectLst/>
              </a:rPr>
              <a:t>「</a:t>
            </a:r>
            <a:r>
              <a:rPr lang="en-US" altLang="ja-JP" sz="800" b="0" dirty="0">
                <a:effectLst/>
              </a:rPr>
              <a:t>DIGITAL 2023: JAPAN</a:t>
            </a:r>
            <a:r>
              <a:rPr lang="ja-JP" altLang="en-US" sz="800" b="0" dirty="0">
                <a:effectLst/>
              </a:rPr>
              <a:t>」</a:t>
            </a:r>
            <a:r>
              <a:rPr lang="en-US" altLang="ja-JP" sz="800" b="0" dirty="0">
                <a:effectLst/>
              </a:rPr>
              <a:t>https://datareportal.com/reports/digital-2023-japan</a:t>
            </a:r>
            <a:endParaRPr lang="ja-JP" altLang="en-US" sz="800" b="0" dirty="0">
              <a:effectLst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F648775-27C1-24A6-EED7-923D5EA9CB3D}"/>
              </a:ext>
            </a:extLst>
          </p:cNvPr>
          <p:cNvSpPr txBox="1"/>
          <p:nvPr/>
        </p:nvSpPr>
        <p:spPr>
          <a:xfrm>
            <a:off x="6886010" y="3121147"/>
            <a:ext cx="89113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ja-JP" sz="800" b="0" dirty="0">
                <a:effectLst/>
              </a:rPr>
              <a:t>※2023</a:t>
            </a:r>
            <a:r>
              <a:rPr lang="ja-JP" altLang="en-US" sz="800" b="0" dirty="0">
                <a:effectLst/>
              </a:rPr>
              <a:t>年時点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0B8C4AA-A32A-7719-89BB-C7FEFCFE81FF}"/>
              </a:ext>
            </a:extLst>
          </p:cNvPr>
          <p:cNvSpPr txBox="1"/>
          <p:nvPr/>
        </p:nvSpPr>
        <p:spPr>
          <a:xfrm>
            <a:off x="1564686" y="3121147"/>
            <a:ext cx="89113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ja-JP" sz="800" b="0" dirty="0">
                <a:effectLst/>
              </a:rPr>
              <a:t>※2022</a:t>
            </a:r>
            <a:r>
              <a:rPr lang="ja-JP" altLang="en-US" sz="800" b="0" dirty="0">
                <a:effectLst/>
              </a:rPr>
              <a:t>年時点</a:t>
            </a:r>
          </a:p>
        </p:txBody>
      </p:sp>
    </p:spTree>
    <p:extLst>
      <p:ext uri="{BB962C8B-B14F-4D97-AF65-F5344CB8AC3E}">
        <p14:creationId xmlns:p14="http://schemas.microsoft.com/office/powerpoint/2010/main" val="1314148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"/>
          <p:cNvSpPr txBox="1">
            <a:spLocks noGrp="1"/>
          </p:cNvSpPr>
          <p:nvPr>
            <p:ph type="title"/>
          </p:nvPr>
        </p:nvSpPr>
        <p:spPr>
          <a:xfrm>
            <a:off x="668944" y="758120"/>
            <a:ext cx="11060590" cy="1052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ja-JP" altLang="en-US" dirty="0"/>
              <a:t>ビジネス特化型のため、正社員が多い</a:t>
            </a:r>
            <a:r>
              <a:rPr lang="en-US" altLang="ja-JP" dirty="0"/>
              <a:t>20</a:t>
            </a:r>
            <a:r>
              <a:rPr lang="ja-JP" altLang="en-US" dirty="0"/>
              <a:t>代～</a:t>
            </a:r>
            <a:r>
              <a:rPr lang="en-US" altLang="ja-JP" dirty="0"/>
              <a:t>50</a:t>
            </a:r>
            <a:r>
              <a:rPr lang="ja-JP" altLang="en-US" dirty="0"/>
              <a:t>代が中心</a:t>
            </a:r>
            <a:endParaRPr dirty="0"/>
          </a:p>
        </p:txBody>
      </p:sp>
      <p:sp>
        <p:nvSpPr>
          <p:cNvPr id="223" name="Google Shape;223;p12"/>
          <p:cNvSpPr txBox="1"/>
          <p:nvPr/>
        </p:nvSpPr>
        <p:spPr>
          <a:xfrm>
            <a:off x="668944" y="1652517"/>
            <a:ext cx="818357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■月間ユーザー数</a:t>
            </a:r>
            <a:endParaRPr lang="en-US" altLang="ja-JP"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r>
              <a:rPr lang="ja-JP" alt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万人（</a:t>
            </a:r>
            <a:r>
              <a:rPr lang="en-US" alt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r>
              <a:rPr lang="ja-JP" alt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年</a:t>
            </a:r>
            <a:r>
              <a:rPr lang="en-US" alt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lang="ja-JP" alt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月時点）</a:t>
            </a:r>
          </a:p>
        </p:txBody>
      </p:sp>
      <p:cxnSp>
        <p:nvCxnSpPr>
          <p:cNvPr id="225" name="Google Shape;225;p12"/>
          <p:cNvCxnSpPr/>
          <p:nvPr/>
        </p:nvCxnSpPr>
        <p:spPr>
          <a:xfrm rot="10800000">
            <a:off x="737770" y="2724718"/>
            <a:ext cx="11060590" cy="0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9" name="Google Shape;229;p12"/>
          <p:cNvSpPr txBox="1"/>
          <p:nvPr/>
        </p:nvSpPr>
        <p:spPr>
          <a:xfrm>
            <a:off x="981075" y="348295"/>
            <a:ext cx="291465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dirty="0"/>
              <a:t>LinkedIn</a:t>
            </a:r>
          </a:p>
        </p:txBody>
      </p:sp>
      <p:cxnSp>
        <p:nvCxnSpPr>
          <p:cNvPr id="230" name="Google Shape;230;p12"/>
          <p:cNvCxnSpPr/>
          <p:nvPr/>
        </p:nvCxnSpPr>
        <p:spPr>
          <a:xfrm flipH="1">
            <a:off x="632922" y="359307"/>
            <a:ext cx="247044" cy="212857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C860E147-82CF-48EB-BC00-E80EADE626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775939"/>
              </p:ext>
            </p:extLst>
          </p:nvPr>
        </p:nvGraphicFramePr>
        <p:xfrm>
          <a:off x="668944" y="3583416"/>
          <a:ext cx="5530295" cy="3151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4DD6CEE3-F1CA-43C9-8B2E-A0B4D37894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517814"/>
              </p:ext>
            </p:extLst>
          </p:nvPr>
        </p:nvGraphicFramePr>
        <p:xfrm>
          <a:off x="6744681" y="3583416"/>
          <a:ext cx="47783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Google Shape;223;p12">
            <a:extLst>
              <a:ext uri="{FF2B5EF4-FFF2-40B4-BE49-F238E27FC236}">
                <a16:creationId xmlns:a16="http://schemas.microsoft.com/office/drawing/2014/main" id="{694CBD20-3553-82D2-7B17-CDE44E6BB37A}"/>
              </a:ext>
            </a:extLst>
          </p:cNvPr>
          <p:cNvSpPr txBox="1"/>
          <p:nvPr/>
        </p:nvSpPr>
        <p:spPr>
          <a:xfrm>
            <a:off x="668944" y="2967376"/>
            <a:ext cx="315580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■年齢層</a:t>
            </a:r>
            <a:endParaRPr lang="ja-JP" altLang="en-US"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223;p12">
            <a:extLst>
              <a:ext uri="{FF2B5EF4-FFF2-40B4-BE49-F238E27FC236}">
                <a16:creationId xmlns:a16="http://schemas.microsoft.com/office/drawing/2014/main" id="{A38AF8E2-60AC-CC14-F470-03BB295B757C}"/>
              </a:ext>
            </a:extLst>
          </p:cNvPr>
          <p:cNvSpPr txBox="1"/>
          <p:nvPr/>
        </p:nvSpPr>
        <p:spPr>
          <a:xfrm>
            <a:off x="6199239" y="2967376"/>
            <a:ext cx="315580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■性別</a:t>
            </a:r>
            <a:endParaRPr lang="ja-JP" altLang="en-US"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図 7" descr="ロゴ, アイコン&#10;&#10;自動的に生成された説明">
            <a:extLst>
              <a:ext uri="{FF2B5EF4-FFF2-40B4-BE49-F238E27FC236}">
                <a16:creationId xmlns:a16="http://schemas.microsoft.com/office/drawing/2014/main" id="{361C3192-95DC-94E9-E499-5A7E5DCD48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1500" y="724806"/>
            <a:ext cx="1341984" cy="1141214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E9B308E-09E6-F6C4-5A62-2EFB46613904}"/>
              </a:ext>
            </a:extLst>
          </p:cNvPr>
          <p:cNvSpPr txBox="1"/>
          <p:nvPr/>
        </p:nvSpPr>
        <p:spPr>
          <a:xfrm>
            <a:off x="4241075" y="6519446"/>
            <a:ext cx="81338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参考：株式会社ガイアックス「</a:t>
            </a:r>
            <a:r>
              <a:rPr lang="en-US" altLang="ja-JP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2024</a:t>
            </a:r>
            <a:r>
              <a:rPr lang="ja-JP" alt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年</a:t>
            </a:r>
            <a:r>
              <a:rPr lang="en-US" altLang="ja-JP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ja-JP" alt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月版！性別・年齢別 </a:t>
            </a:r>
            <a:r>
              <a:rPr lang="en-US" altLang="ja-JP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SNS</a:t>
            </a:r>
            <a:r>
              <a:rPr lang="ja-JP" alt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ユーザー数（</a:t>
            </a:r>
            <a:r>
              <a:rPr lang="en-US" altLang="ja-JP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X(Twitter)</a:t>
            </a:r>
            <a:r>
              <a:rPr lang="ja-JP" alt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、</a:t>
            </a:r>
            <a:r>
              <a:rPr lang="en-US" altLang="ja-JP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Instagram</a:t>
            </a:r>
            <a:r>
              <a:rPr lang="ja-JP" alt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、</a:t>
            </a:r>
            <a:r>
              <a:rPr lang="en-US" altLang="ja-JP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TikTok</a:t>
            </a:r>
            <a:r>
              <a:rPr lang="ja-JP" alt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など</a:t>
            </a:r>
            <a:r>
              <a:rPr lang="en-US" altLang="ja-JP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13</a:t>
            </a:r>
            <a:r>
              <a:rPr lang="ja-JP" alt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媒体）」</a:t>
            </a:r>
            <a:r>
              <a:rPr lang="en-US" altLang="ja-JP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https://gaiax-socialmedialab.jp/socialmedia/435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800" b="0" dirty="0">
                <a:effectLst/>
              </a:rPr>
              <a:t>　　　</a:t>
            </a:r>
            <a:r>
              <a:rPr lang="en-US" altLang="ja-JP" sz="800" b="0" dirty="0" err="1">
                <a:effectLst/>
              </a:rPr>
              <a:t>DataReportal</a:t>
            </a:r>
            <a:r>
              <a:rPr lang="en-US" altLang="ja-JP" sz="800" b="0" dirty="0">
                <a:effectLst/>
              </a:rPr>
              <a:t> </a:t>
            </a:r>
            <a:r>
              <a:rPr lang="ja-JP" altLang="en-US" sz="800" b="0" dirty="0">
                <a:effectLst/>
              </a:rPr>
              <a:t>「</a:t>
            </a:r>
            <a:r>
              <a:rPr lang="en-US" altLang="ja-JP" sz="800" b="0" dirty="0">
                <a:effectLst/>
              </a:rPr>
              <a:t>DIGITAL 2023: JAPAN</a:t>
            </a:r>
            <a:r>
              <a:rPr lang="ja-JP" altLang="en-US" sz="800" b="0" dirty="0">
                <a:effectLst/>
              </a:rPr>
              <a:t>」</a:t>
            </a:r>
            <a:r>
              <a:rPr lang="en-US" altLang="ja-JP" sz="800" b="0" dirty="0">
                <a:effectLst/>
              </a:rPr>
              <a:t>https://datareportal.com/reports/digital-2023-japan</a:t>
            </a:r>
            <a:endParaRPr lang="ja-JP" altLang="en-US" sz="800" b="0" dirty="0">
              <a:effectLst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B367FAE-E5B3-0009-C9C3-6A844E85B3B5}"/>
              </a:ext>
            </a:extLst>
          </p:cNvPr>
          <p:cNvSpPr txBox="1"/>
          <p:nvPr/>
        </p:nvSpPr>
        <p:spPr>
          <a:xfrm>
            <a:off x="6886010" y="3121147"/>
            <a:ext cx="89113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ja-JP" sz="800" b="0" dirty="0">
                <a:effectLst/>
              </a:rPr>
              <a:t>※2023</a:t>
            </a:r>
            <a:r>
              <a:rPr lang="ja-JP" altLang="en-US" sz="800" b="0" dirty="0">
                <a:effectLst/>
              </a:rPr>
              <a:t>年時点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40DBD5B-CC13-E4A7-8985-61FDCF0A5D65}"/>
              </a:ext>
            </a:extLst>
          </p:cNvPr>
          <p:cNvSpPr txBox="1"/>
          <p:nvPr/>
        </p:nvSpPr>
        <p:spPr>
          <a:xfrm>
            <a:off x="1564686" y="3121147"/>
            <a:ext cx="89113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ja-JP" sz="800" b="0" dirty="0">
                <a:effectLst/>
              </a:rPr>
              <a:t>※2022</a:t>
            </a:r>
            <a:r>
              <a:rPr lang="ja-JP" altLang="en-US" sz="800" b="0" dirty="0">
                <a:effectLst/>
              </a:rPr>
              <a:t>年時点</a:t>
            </a:r>
          </a:p>
        </p:txBody>
      </p:sp>
    </p:spTree>
    <p:extLst>
      <p:ext uri="{BB962C8B-B14F-4D97-AF65-F5344CB8AC3E}">
        <p14:creationId xmlns:p14="http://schemas.microsoft.com/office/powerpoint/2010/main" val="1137983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1FFBF4DF-1417-EDE1-AF9D-ED59C7074B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059AB595-89F2-DF29-32A4-0A87454E81F8}"/>
              </a:ext>
            </a:extLst>
          </p:cNvPr>
          <p:cNvSpPr txBox="1">
            <a:spLocks/>
          </p:cNvSpPr>
          <p:nvPr/>
        </p:nvSpPr>
        <p:spPr>
          <a:xfrm>
            <a:off x="1136108" y="282460"/>
            <a:ext cx="9924036" cy="5165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 dirty="0">
                <a:latin typeface="+mn-ea"/>
                <a:ea typeface="+mn-ea"/>
              </a:rPr>
              <a:t>会社概要</a:t>
            </a:r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id="{1AB72FF1-A485-F381-C177-86F76A16A714}"/>
              </a:ext>
            </a:extLst>
          </p:cNvPr>
          <p:cNvSpPr txBox="1">
            <a:spLocks/>
          </p:cNvSpPr>
          <p:nvPr/>
        </p:nvSpPr>
        <p:spPr>
          <a:xfrm>
            <a:off x="1147158" y="745074"/>
            <a:ext cx="10770966" cy="349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300" dirty="0">
                <a:latin typeface="+mn-ea"/>
                <a:ea typeface="+mn-ea"/>
              </a:rPr>
              <a:t>弊社はリスティング広告や</a:t>
            </a:r>
            <a:r>
              <a:rPr lang="en-US" altLang="ja-JP" sz="1300" dirty="0">
                <a:latin typeface="+mn-ea"/>
                <a:ea typeface="+mn-ea"/>
              </a:rPr>
              <a:t>SNS</a:t>
            </a:r>
            <a:r>
              <a:rPr lang="ja-JP" altLang="en-US" sz="1300" dirty="0">
                <a:latin typeface="+mn-ea"/>
                <a:ea typeface="+mn-ea"/>
              </a:rPr>
              <a:t>広告など</a:t>
            </a:r>
            <a:r>
              <a:rPr lang="en-US" altLang="ja-JP" sz="1300" dirty="0">
                <a:latin typeface="+mn-ea"/>
                <a:ea typeface="+mn-ea"/>
              </a:rPr>
              <a:t>Web</a:t>
            </a:r>
            <a:r>
              <a:rPr lang="ja-JP" altLang="en-US" sz="1300" dirty="0">
                <a:latin typeface="+mn-ea"/>
                <a:ea typeface="+mn-ea"/>
              </a:rPr>
              <a:t>広告の運用コンサルティング業務と、</a:t>
            </a:r>
            <a:r>
              <a:rPr lang="en-US" altLang="ja-JP" sz="1300" dirty="0">
                <a:latin typeface="+mn-ea"/>
                <a:ea typeface="+mn-ea"/>
              </a:rPr>
              <a:t>LP</a:t>
            </a:r>
            <a:r>
              <a:rPr lang="ja-JP" altLang="en-US" sz="1300" dirty="0">
                <a:latin typeface="+mn-ea"/>
                <a:ea typeface="+mn-ea"/>
              </a:rPr>
              <a:t>・コーポレートサイトなどの</a:t>
            </a:r>
            <a:r>
              <a:rPr lang="en-US" altLang="ja-JP" sz="1300" dirty="0">
                <a:latin typeface="+mn-ea"/>
                <a:ea typeface="+mn-ea"/>
              </a:rPr>
              <a:t>Web</a:t>
            </a:r>
            <a:r>
              <a:rPr lang="ja-JP" altLang="en-US" sz="1300" dirty="0">
                <a:latin typeface="+mn-ea"/>
                <a:ea typeface="+mn-ea"/>
              </a:rPr>
              <a:t>サイト制作サービスを提供します。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A7FC7A67-434F-D0D4-5BD9-8CF91364BA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5404" y="1463454"/>
            <a:ext cx="5719666" cy="5130211"/>
          </a:xfrm>
          <a:prstGeom prst="roundRect">
            <a:avLst>
              <a:gd name="adj" fmla="val 1836"/>
            </a:avLst>
          </a:prstGeom>
          <a:solidFill>
            <a:schemeClr val="bg1"/>
          </a:solidFill>
          <a:ln>
            <a:noFill/>
          </a:ln>
          <a:effectLst>
            <a:outerShdw blurRad="558800" dir="2700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ｚ　</a:t>
            </a:r>
          </a:p>
        </p:txBody>
      </p:sp>
      <p:sp>
        <p:nvSpPr>
          <p:cNvPr id="64" name="四角形: 角を丸くする 63">
            <a:extLst>
              <a:ext uri="{FF2B5EF4-FFF2-40B4-BE49-F238E27FC236}">
                <a16:creationId xmlns:a16="http://schemas.microsoft.com/office/drawing/2014/main" id="{3A54C866-64D1-6899-B68A-2851DD141F87}"/>
              </a:ext>
            </a:extLst>
          </p:cNvPr>
          <p:cNvSpPr/>
          <p:nvPr/>
        </p:nvSpPr>
        <p:spPr>
          <a:xfrm>
            <a:off x="273876" y="310515"/>
            <a:ext cx="816052" cy="81605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58800" dir="2700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8" name="図 7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E6634E8C-E2AE-A1D8-3B70-DA1B03748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11" y="348679"/>
            <a:ext cx="734146" cy="734146"/>
          </a:xfrm>
          <a:prstGeom prst="rect">
            <a:avLst/>
          </a:prstGeom>
        </p:spPr>
      </p:pic>
      <p:sp>
        <p:nvSpPr>
          <p:cNvPr id="23" name="タイトル 1">
            <a:extLst>
              <a:ext uri="{FF2B5EF4-FFF2-40B4-BE49-F238E27FC236}">
                <a16:creationId xmlns:a16="http://schemas.microsoft.com/office/drawing/2014/main" id="{8B0019BB-A767-DE4D-59CF-ECA9403D808C}"/>
              </a:ext>
            </a:extLst>
          </p:cNvPr>
          <p:cNvSpPr txBox="1">
            <a:spLocks/>
          </p:cNvSpPr>
          <p:nvPr/>
        </p:nvSpPr>
        <p:spPr>
          <a:xfrm>
            <a:off x="535850" y="1907707"/>
            <a:ext cx="672922" cy="3308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社名</a:t>
            </a:r>
          </a:p>
        </p:txBody>
      </p:sp>
      <p:sp>
        <p:nvSpPr>
          <p:cNvPr id="10" name="タイトル 1" descr="プライムナンバーズ株式会社&#10;">
            <a:extLst>
              <a:ext uri="{FF2B5EF4-FFF2-40B4-BE49-F238E27FC236}">
                <a16:creationId xmlns:a16="http://schemas.microsoft.com/office/drawing/2014/main" id="{44CC80BF-9654-3779-1D05-9B89596710BB}"/>
              </a:ext>
            </a:extLst>
          </p:cNvPr>
          <p:cNvSpPr txBox="1">
            <a:spLocks/>
          </p:cNvSpPr>
          <p:nvPr/>
        </p:nvSpPr>
        <p:spPr>
          <a:xfrm>
            <a:off x="1444423" y="1907707"/>
            <a:ext cx="4300592" cy="512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プライムナンバーズ株式会社</a:t>
            </a:r>
          </a:p>
          <a:p>
            <a:pPr algn="l">
              <a:lnSpc>
                <a:spcPct val="100000"/>
              </a:lnSpc>
            </a:pPr>
            <a:r>
              <a:rPr lang="en-US" altLang="ja-JP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PRIME NUMBERS</a:t>
            </a:r>
            <a:endParaRPr lang="ja-JP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3" name="タイトル 1">
            <a:extLst>
              <a:ext uri="{FF2B5EF4-FFF2-40B4-BE49-F238E27FC236}">
                <a16:creationId xmlns:a16="http://schemas.microsoft.com/office/drawing/2014/main" id="{4FDC1CED-C28B-AA7A-86C9-8AC3708F8FC9}"/>
              </a:ext>
            </a:extLst>
          </p:cNvPr>
          <p:cNvSpPr txBox="1">
            <a:spLocks/>
          </p:cNvSpPr>
          <p:nvPr/>
        </p:nvSpPr>
        <p:spPr>
          <a:xfrm>
            <a:off x="535850" y="2605820"/>
            <a:ext cx="672922" cy="3308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所在地</a:t>
            </a:r>
          </a:p>
        </p:txBody>
      </p:sp>
      <p:sp>
        <p:nvSpPr>
          <p:cNvPr id="34" name="タイトル 1">
            <a:extLst>
              <a:ext uri="{FF2B5EF4-FFF2-40B4-BE49-F238E27FC236}">
                <a16:creationId xmlns:a16="http://schemas.microsoft.com/office/drawing/2014/main" id="{AA8866CD-68E8-8DC9-86AF-82196F807983}"/>
              </a:ext>
            </a:extLst>
          </p:cNvPr>
          <p:cNvSpPr txBox="1">
            <a:spLocks/>
          </p:cNvSpPr>
          <p:nvPr/>
        </p:nvSpPr>
        <p:spPr>
          <a:xfrm>
            <a:off x="1444423" y="2605819"/>
            <a:ext cx="4300592" cy="5122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〒</a:t>
            </a:r>
            <a:r>
              <a:rPr lang="en-US" altLang="ja-JP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163-1107 </a:t>
            </a:r>
          </a:p>
          <a:p>
            <a:pPr algn="l">
              <a:lnSpc>
                <a:spcPct val="100000"/>
              </a:lnSpc>
            </a:pPr>
            <a:r>
              <a:rPr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東京都新宿区西新宿</a:t>
            </a:r>
            <a:r>
              <a:rPr lang="en-US" altLang="ja-JP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6</a:t>
            </a:r>
            <a:r>
              <a:rPr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丁目</a:t>
            </a:r>
            <a:r>
              <a:rPr lang="en-US" altLang="ja-JP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22-1 </a:t>
            </a:r>
            <a:r>
              <a:rPr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新宿スクエアタワー</a:t>
            </a:r>
            <a:r>
              <a:rPr lang="en-US" altLang="ja-JP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7</a:t>
            </a:r>
            <a:r>
              <a:rPr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階</a:t>
            </a:r>
          </a:p>
        </p:txBody>
      </p:sp>
      <p:sp>
        <p:nvSpPr>
          <p:cNvPr id="35" name="タイトル 1">
            <a:extLst>
              <a:ext uri="{FF2B5EF4-FFF2-40B4-BE49-F238E27FC236}">
                <a16:creationId xmlns:a16="http://schemas.microsoft.com/office/drawing/2014/main" id="{D95198DD-C248-77A0-228B-1CAE6E99A28B}"/>
              </a:ext>
            </a:extLst>
          </p:cNvPr>
          <p:cNvSpPr txBox="1">
            <a:spLocks/>
          </p:cNvSpPr>
          <p:nvPr/>
        </p:nvSpPr>
        <p:spPr>
          <a:xfrm>
            <a:off x="535850" y="3431804"/>
            <a:ext cx="834684" cy="3308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電話番号</a:t>
            </a:r>
          </a:p>
        </p:txBody>
      </p:sp>
      <p:sp>
        <p:nvSpPr>
          <p:cNvPr id="36" name="タイトル 1">
            <a:extLst>
              <a:ext uri="{FF2B5EF4-FFF2-40B4-BE49-F238E27FC236}">
                <a16:creationId xmlns:a16="http://schemas.microsoft.com/office/drawing/2014/main" id="{DD73B5F7-1F81-D5AA-672A-13A6B952B5AF}"/>
              </a:ext>
            </a:extLst>
          </p:cNvPr>
          <p:cNvSpPr txBox="1">
            <a:spLocks/>
          </p:cNvSpPr>
          <p:nvPr/>
        </p:nvSpPr>
        <p:spPr>
          <a:xfrm>
            <a:off x="1444423" y="3431804"/>
            <a:ext cx="4300592" cy="3308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ja-JP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03‐6276‐0568</a:t>
            </a:r>
          </a:p>
        </p:txBody>
      </p:sp>
      <p:sp>
        <p:nvSpPr>
          <p:cNvPr id="37" name="タイトル 1">
            <a:extLst>
              <a:ext uri="{FF2B5EF4-FFF2-40B4-BE49-F238E27FC236}">
                <a16:creationId xmlns:a16="http://schemas.microsoft.com/office/drawing/2014/main" id="{D9CFD58D-A77E-11D1-8EC3-A4714108CCA4}"/>
              </a:ext>
            </a:extLst>
          </p:cNvPr>
          <p:cNvSpPr txBox="1">
            <a:spLocks/>
          </p:cNvSpPr>
          <p:nvPr/>
        </p:nvSpPr>
        <p:spPr>
          <a:xfrm>
            <a:off x="535850" y="4149586"/>
            <a:ext cx="834684" cy="3308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資本金</a:t>
            </a:r>
          </a:p>
        </p:txBody>
      </p:sp>
      <p:sp>
        <p:nvSpPr>
          <p:cNvPr id="38" name="タイトル 1">
            <a:extLst>
              <a:ext uri="{FF2B5EF4-FFF2-40B4-BE49-F238E27FC236}">
                <a16:creationId xmlns:a16="http://schemas.microsoft.com/office/drawing/2014/main" id="{A1B8EA11-7DF0-B54D-94CD-F9D1A7ADCB41}"/>
              </a:ext>
            </a:extLst>
          </p:cNvPr>
          <p:cNvSpPr txBox="1">
            <a:spLocks/>
          </p:cNvSpPr>
          <p:nvPr/>
        </p:nvSpPr>
        <p:spPr>
          <a:xfrm>
            <a:off x="1444423" y="4149586"/>
            <a:ext cx="4300592" cy="3308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ja-JP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5,000,000</a:t>
            </a:r>
            <a:r>
              <a:rPr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円</a:t>
            </a:r>
          </a:p>
        </p:txBody>
      </p:sp>
      <p:sp>
        <p:nvSpPr>
          <p:cNvPr id="39" name="タイトル 1">
            <a:extLst>
              <a:ext uri="{FF2B5EF4-FFF2-40B4-BE49-F238E27FC236}">
                <a16:creationId xmlns:a16="http://schemas.microsoft.com/office/drawing/2014/main" id="{41ADC905-B3B9-BC60-5B99-14E1812FD16B}"/>
              </a:ext>
            </a:extLst>
          </p:cNvPr>
          <p:cNvSpPr txBox="1">
            <a:spLocks/>
          </p:cNvSpPr>
          <p:nvPr/>
        </p:nvSpPr>
        <p:spPr>
          <a:xfrm>
            <a:off x="535850" y="4874542"/>
            <a:ext cx="834684" cy="3308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代表者</a:t>
            </a:r>
          </a:p>
        </p:txBody>
      </p:sp>
      <p:sp>
        <p:nvSpPr>
          <p:cNvPr id="40" name="タイトル 1">
            <a:extLst>
              <a:ext uri="{FF2B5EF4-FFF2-40B4-BE49-F238E27FC236}">
                <a16:creationId xmlns:a16="http://schemas.microsoft.com/office/drawing/2014/main" id="{F5913F1A-5543-4A66-9442-4BB33A4D0363}"/>
              </a:ext>
            </a:extLst>
          </p:cNvPr>
          <p:cNvSpPr txBox="1">
            <a:spLocks/>
          </p:cNvSpPr>
          <p:nvPr/>
        </p:nvSpPr>
        <p:spPr>
          <a:xfrm>
            <a:off x="1444423" y="4874542"/>
            <a:ext cx="4300592" cy="3308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小林 大輔</a:t>
            </a:r>
          </a:p>
        </p:txBody>
      </p:sp>
      <p:sp>
        <p:nvSpPr>
          <p:cNvPr id="44" name="タイトル 1">
            <a:extLst>
              <a:ext uri="{FF2B5EF4-FFF2-40B4-BE49-F238E27FC236}">
                <a16:creationId xmlns:a16="http://schemas.microsoft.com/office/drawing/2014/main" id="{E94665BC-AA18-25FB-DC06-2625CFE9E671}"/>
              </a:ext>
            </a:extLst>
          </p:cNvPr>
          <p:cNvSpPr txBox="1">
            <a:spLocks/>
          </p:cNvSpPr>
          <p:nvPr/>
        </p:nvSpPr>
        <p:spPr>
          <a:xfrm>
            <a:off x="535850" y="5521498"/>
            <a:ext cx="834684" cy="3308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設立</a:t>
            </a:r>
          </a:p>
        </p:txBody>
      </p:sp>
      <p:sp>
        <p:nvSpPr>
          <p:cNvPr id="45" name="タイトル 1">
            <a:extLst>
              <a:ext uri="{FF2B5EF4-FFF2-40B4-BE49-F238E27FC236}">
                <a16:creationId xmlns:a16="http://schemas.microsoft.com/office/drawing/2014/main" id="{F0060D86-C7FA-707C-A948-FCB4E7F4F6F5}"/>
              </a:ext>
            </a:extLst>
          </p:cNvPr>
          <p:cNvSpPr txBox="1">
            <a:spLocks/>
          </p:cNvSpPr>
          <p:nvPr/>
        </p:nvSpPr>
        <p:spPr>
          <a:xfrm>
            <a:off x="1444423" y="5521498"/>
            <a:ext cx="4300592" cy="3308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ja-JP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2012</a:t>
            </a:r>
            <a:r>
              <a:rPr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年</a:t>
            </a:r>
            <a:r>
              <a:rPr lang="en-US" altLang="ja-JP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10</a:t>
            </a:r>
            <a:r>
              <a:rPr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月</a:t>
            </a:r>
            <a:r>
              <a:rPr lang="en-US" altLang="ja-JP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3</a:t>
            </a:r>
            <a:r>
              <a:rPr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日</a:t>
            </a:r>
          </a:p>
        </p:txBody>
      </p:sp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C438C5DB-6B15-CAA6-619C-3B0FF6E446B9}"/>
              </a:ext>
            </a:extLst>
          </p:cNvPr>
          <p:cNvSpPr>
            <a:spLocks/>
          </p:cNvSpPr>
          <p:nvPr/>
        </p:nvSpPr>
        <p:spPr>
          <a:xfrm>
            <a:off x="6207185" y="1463454"/>
            <a:ext cx="5719666" cy="5130211"/>
          </a:xfrm>
          <a:prstGeom prst="roundRect">
            <a:avLst>
              <a:gd name="adj" fmla="val 1836"/>
            </a:avLst>
          </a:prstGeom>
          <a:solidFill>
            <a:schemeClr val="bg1"/>
          </a:solidFill>
          <a:ln>
            <a:noFill/>
          </a:ln>
          <a:effectLst>
            <a:outerShdw blurRad="558800" dir="2700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ｚ　</a:t>
            </a:r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643CD240-4F54-3017-C13B-FB6A791CDAEA}"/>
              </a:ext>
            </a:extLst>
          </p:cNvPr>
          <p:cNvCxnSpPr>
            <a:cxnSpLocks/>
          </p:cNvCxnSpPr>
          <p:nvPr/>
        </p:nvCxnSpPr>
        <p:spPr>
          <a:xfrm>
            <a:off x="620625" y="2521527"/>
            <a:ext cx="49892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283612B1-D78B-08A3-9E52-3CABCBF8CC66}"/>
              </a:ext>
            </a:extLst>
          </p:cNvPr>
          <p:cNvCxnSpPr>
            <a:cxnSpLocks/>
          </p:cNvCxnSpPr>
          <p:nvPr/>
        </p:nvCxnSpPr>
        <p:spPr>
          <a:xfrm>
            <a:off x="620625" y="3260436"/>
            <a:ext cx="49892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C848C386-EC46-EA34-2936-D4849FC13FC2}"/>
              </a:ext>
            </a:extLst>
          </p:cNvPr>
          <p:cNvCxnSpPr>
            <a:cxnSpLocks/>
          </p:cNvCxnSpPr>
          <p:nvPr/>
        </p:nvCxnSpPr>
        <p:spPr>
          <a:xfrm>
            <a:off x="620625" y="3953163"/>
            <a:ext cx="49892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2E6411D6-5F8B-21CC-B069-8EC7929F7526}"/>
              </a:ext>
            </a:extLst>
          </p:cNvPr>
          <p:cNvCxnSpPr>
            <a:cxnSpLocks/>
          </p:cNvCxnSpPr>
          <p:nvPr/>
        </p:nvCxnSpPr>
        <p:spPr>
          <a:xfrm>
            <a:off x="620625" y="4692073"/>
            <a:ext cx="49892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B95470DF-4B6D-1F8E-1DD4-16B30C68A065}"/>
              </a:ext>
            </a:extLst>
          </p:cNvPr>
          <p:cNvCxnSpPr>
            <a:cxnSpLocks/>
          </p:cNvCxnSpPr>
          <p:nvPr/>
        </p:nvCxnSpPr>
        <p:spPr>
          <a:xfrm>
            <a:off x="620625" y="5384800"/>
            <a:ext cx="49892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BC97E542-E8E0-BE9D-A7F0-687648844EE6}"/>
              </a:ext>
            </a:extLst>
          </p:cNvPr>
          <p:cNvCxnSpPr>
            <a:cxnSpLocks/>
          </p:cNvCxnSpPr>
          <p:nvPr/>
        </p:nvCxnSpPr>
        <p:spPr>
          <a:xfrm>
            <a:off x="620625" y="6031345"/>
            <a:ext cx="49892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四角形: 角を丸くする 73">
            <a:extLst>
              <a:ext uri="{FF2B5EF4-FFF2-40B4-BE49-F238E27FC236}">
                <a16:creationId xmlns:a16="http://schemas.microsoft.com/office/drawing/2014/main" id="{00090CF5-31D1-8075-145B-7AEDF0D4E5A7}"/>
              </a:ext>
            </a:extLst>
          </p:cNvPr>
          <p:cNvSpPr/>
          <p:nvPr/>
        </p:nvSpPr>
        <p:spPr>
          <a:xfrm>
            <a:off x="6511636" y="1980900"/>
            <a:ext cx="5144514" cy="1215236"/>
          </a:xfrm>
          <a:prstGeom prst="roundRect">
            <a:avLst>
              <a:gd name="adj" fmla="val 867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3" name="タイトル 1">
            <a:extLst>
              <a:ext uri="{FF2B5EF4-FFF2-40B4-BE49-F238E27FC236}">
                <a16:creationId xmlns:a16="http://schemas.microsoft.com/office/drawing/2014/main" id="{D841DED3-B855-230C-4364-AC6D82832441}"/>
              </a:ext>
            </a:extLst>
          </p:cNvPr>
          <p:cNvSpPr txBox="1">
            <a:spLocks/>
          </p:cNvSpPr>
          <p:nvPr/>
        </p:nvSpPr>
        <p:spPr>
          <a:xfrm>
            <a:off x="6197949" y="2122983"/>
            <a:ext cx="5720175" cy="5165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hlinkClick r:id="rId4" tooltip="無料相談はこち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無料相談は</a:t>
            </a:r>
            <a:r>
              <a:rPr lang="ja-JP" altLang="en-US" sz="20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hlinkClick r:id="rId4" tooltip="無料相談はこち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こちら</a:t>
            </a:r>
            <a:endParaRPr lang="ja-JP" altLang="en-US" sz="2000" b="1" u="sng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75" name="タイトル 1">
            <a:extLst>
              <a:ext uri="{FF2B5EF4-FFF2-40B4-BE49-F238E27FC236}">
                <a16:creationId xmlns:a16="http://schemas.microsoft.com/office/drawing/2014/main" id="{EE5BB21F-6F62-B18A-A6B3-95891D5FF10C}"/>
              </a:ext>
            </a:extLst>
          </p:cNvPr>
          <p:cNvSpPr txBox="1">
            <a:spLocks/>
          </p:cNvSpPr>
          <p:nvPr/>
        </p:nvSpPr>
        <p:spPr>
          <a:xfrm>
            <a:off x="6197949" y="2589563"/>
            <a:ext cx="5720175" cy="3498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https://primenumbers.co.jp/</a:t>
            </a:r>
            <a:endParaRPr lang="ja-JP" altLang="en-US" sz="1400" b="1" u="sng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76" name="四角形: 角を丸くする 75">
            <a:extLst>
              <a:ext uri="{FF2B5EF4-FFF2-40B4-BE49-F238E27FC236}">
                <a16:creationId xmlns:a16="http://schemas.microsoft.com/office/drawing/2014/main" id="{2EDDFD01-8741-AAFC-F208-A087AF660B97}"/>
              </a:ext>
            </a:extLst>
          </p:cNvPr>
          <p:cNvSpPr/>
          <p:nvPr/>
        </p:nvSpPr>
        <p:spPr>
          <a:xfrm>
            <a:off x="6511636" y="3441078"/>
            <a:ext cx="5144514" cy="1215236"/>
          </a:xfrm>
          <a:prstGeom prst="roundRect">
            <a:avLst>
              <a:gd name="adj" fmla="val 867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7" name="タイトル 1">
            <a:extLst>
              <a:ext uri="{FF2B5EF4-FFF2-40B4-BE49-F238E27FC236}">
                <a16:creationId xmlns:a16="http://schemas.microsoft.com/office/drawing/2014/main" id="{A774400F-E779-E8DE-DDAE-CBF6BD533130}"/>
              </a:ext>
            </a:extLst>
          </p:cNvPr>
          <p:cNvSpPr txBox="1">
            <a:spLocks/>
          </p:cNvSpPr>
          <p:nvPr/>
        </p:nvSpPr>
        <p:spPr>
          <a:xfrm>
            <a:off x="6197949" y="3583161"/>
            <a:ext cx="5720175" cy="5165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b="1" u="sng" dirty="0">
                <a:latin typeface="+mn-ea"/>
                <a:ea typeface="+mn-e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広告運用サービスのご案内資料はこちら</a:t>
            </a:r>
            <a:endParaRPr lang="ja-JP" altLang="en-US" sz="2000" b="1" u="sng" dirty="0">
              <a:latin typeface="+mn-ea"/>
              <a:ea typeface="+mn-ea"/>
            </a:endParaRPr>
          </a:p>
        </p:txBody>
      </p:sp>
      <p:sp>
        <p:nvSpPr>
          <p:cNvPr id="78" name="タイトル 1">
            <a:extLst>
              <a:ext uri="{FF2B5EF4-FFF2-40B4-BE49-F238E27FC236}">
                <a16:creationId xmlns:a16="http://schemas.microsoft.com/office/drawing/2014/main" id="{7E9EF72D-6217-C4B7-6C44-EFCF6AAE9FFB}"/>
              </a:ext>
            </a:extLst>
          </p:cNvPr>
          <p:cNvSpPr txBox="1">
            <a:spLocks/>
          </p:cNvSpPr>
          <p:nvPr/>
        </p:nvSpPr>
        <p:spPr>
          <a:xfrm>
            <a:off x="6197949" y="4049741"/>
            <a:ext cx="5720175" cy="3498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https://primenumbers.co.jp/download/primenumbers-service/</a:t>
            </a:r>
            <a:endParaRPr lang="ja-JP" altLang="en-US" sz="1200" b="1" u="sng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79" name="四角形: 角を丸くする 78">
            <a:extLst>
              <a:ext uri="{FF2B5EF4-FFF2-40B4-BE49-F238E27FC236}">
                <a16:creationId xmlns:a16="http://schemas.microsoft.com/office/drawing/2014/main" id="{4DB3F96D-9086-B0E1-E385-5A51C3528E71}"/>
              </a:ext>
            </a:extLst>
          </p:cNvPr>
          <p:cNvSpPr/>
          <p:nvPr/>
        </p:nvSpPr>
        <p:spPr>
          <a:xfrm>
            <a:off x="6511636" y="4911750"/>
            <a:ext cx="5144514" cy="1215236"/>
          </a:xfrm>
          <a:prstGeom prst="roundRect">
            <a:avLst>
              <a:gd name="adj" fmla="val 867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0" name="タイトル 1">
            <a:extLst>
              <a:ext uri="{FF2B5EF4-FFF2-40B4-BE49-F238E27FC236}">
                <a16:creationId xmlns:a16="http://schemas.microsoft.com/office/drawing/2014/main" id="{51CB9FD8-FADF-D1FC-08C2-0A9FF40F88FC}"/>
              </a:ext>
            </a:extLst>
          </p:cNvPr>
          <p:cNvSpPr txBox="1">
            <a:spLocks/>
          </p:cNvSpPr>
          <p:nvPr/>
        </p:nvSpPr>
        <p:spPr>
          <a:xfrm>
            <a:off x="6197949" y="5053833"/>
            <a:ext cx="5720175" cy="5165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</a:t>
            </a:r>
            <a:r>
              <a:rPr lang="ja-JP" altLang="en-US" sz="20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制作サービスのご案内資料はこちら</a:t>
            </a:r>
            <a:endParaRPr lang="ja-JP" altLang="en-US" sz="2000" b="1" u="sng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7DA058A-F2CD-37C1-D062-6ADD769BA523}"/>
              </a:ext>
            </a:extLst>
          </p:cNvPr>
          <p:cNvSpPr txBox="1">
            <a:spLocks/>
          </p:cNvSpPr>
          <p:nvPr/>
        </p:nvSpPr>
        <p:spPr>
          <a:xfrm>
            <a:off x="6197949" y="5505033"/>
            <a:ext cx="5720175" cy="3498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https://primenumbers.co.jp/download/web-pro-service/</a:t>
            </a:r>
            <a:endParaRPr lang="ja-JP" altLang="en-US" sz="1200" b="1" u="sng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4629180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ペーパー用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838</Words>
  <Application>Microsoft Office PowerPoint</Application>
  <PresentationFormat>ワイド画面</PresentationFormat>
  <Paragraphs>139</Paragraphs>
  <Slides>9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1" baseType="lpstr">
      <vt:lpstr>Arial</vt:lpstr>
      <vt:lpstr>ホワイトペーパー用</vt:lpstr>
      <vt:lpstr>主要SNSの利用者層</vt:lpstr>
      <vt:lpstr>性別・年齢問わず幅広い層に利用されている</vt:lpstr>
      <vt:lpstr>10代～20代、女性の利用率が高い</vt:lpstr>
      <vt:lpstr>30代以上を中心に利用されている</vt:lpstr>
      <vt:lpstr>10代と20代の利用者が比較的多い</vt:lpstr>
      <vt:lpstr>10代と20代の利用者が中心</vt:lpstr>
      <vt:lpstr>20代と30代の女性にリーチしやすい</vt:lpstr>
      <vt:lpstr>ビジネス特化型のため、正社員が多い20代～50代が中心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主要SNSの利用者層</dc:title>
  <dc:creator>鈴木貴博</dc:creator>
  <cp:lastModifiedBy>Nono Funaki</cp:lastModifiedBy>
  <cp:revision>13</cp:revision>
  <dcterms:created xsi:type="dcterms:W3CDTF">2022-04-28T10:11:39Z</dcterms:created>
  <dcterms:modified xsi:type="dcterms:W3CDTF">2024-04-11T07:03:58Z</dcterms:modified>
</cp:coreProperties>
</file>